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71" r:id="rId10"/>
    <p:sldId id="272" r:id="rId11"/>
    <p:sldId id="273" r:id="rId12"/>
    <p:sldId id="267" r:id="rId13"/>
    <p:sldId id="274" r:id="rId14"/>
    <p:sldId id="275" r:id="rId15"/>
    <p:sldId id="276" r:id="rId16"/>
    <p:sldId id="277" r:id="rId17"/>
    <p:sldId id="289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4" r:id="rId34"/>
    <p:sldId id="343" r:id="rId35"/>
    <p:sldId id="345" r:id="rId36"/>
    <p:sldId id="346" r:id="rId37"/>
    <p:sldId id="347" r:id="rId38"/>
    <p:sldId id="308" r:id="rId39"/>
    <p:sldId id="348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2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3"/>
    <p:restoredTop sz="95280"/>
  </p:normalViewPr>
  <p:slideViewPr>
    <p:cSldViewPr snapToGrid="0" snapToObjects="1">
      <p:cViewPr varScale="1">
        <p:scale>
          <a:sx n="85" d="100"/>
          <a:sy n="85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283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5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5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05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40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87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93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A6175B-64C8-1547-829E-A59FD1D9D77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0F415BB-541D-DF49-9F6C-77B8C389E3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acomp.com.b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inkercad.com/" TargetMode="External"/><Relationship Id="rId3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712202"/>
            <a:ext cx="10058400" cy="1634929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hlinkClick r:id="rId2"/>
              </a:rPr>
              <a:t>IOT e o Protocolo</a:t>
            </a:r>
            <a:r>
              <a:rPr lang="en-US" sz="5400" smtClean="0">
                <a:hlinkClick r:id="rId2"/>
              </a:rPr>
              <a:t> MQTT 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5153044"/>
            <a:ext cx="10058400" cy="1143000"/>
          </a:xfrm>
        </p:spPr>
        <p:txBody>
          <a:bodyPr/>
          <a:lstStyle/>
          <a:p>
            <a:pPr algn="ctr"/>
            <a:endParaRPr lang="en-US" smtClean="0"/>
          </a:p>
          <a:p>
            <a:pPr algn="ctr"/>
            <a:r>
              <a:rPr lang="en-US" err="1" smtClean="0"/>
              <a:t>Tércio</a:t>
            </a:r>
            <a:r>
              <a:rPr lang="en-US" smtClean="0"/>
              <a:t> </a:t>
            </a:r>
            <a:r>
              <a:rPr lang="en-US" err="1" smtClean="0"/>
              <a:t>Aberto</a:t>
            </a:r>
            <a:r>
              <a:rPr lang="en-US" smtClean="0"/>
              <a:t> dos </a:t>
            </a:r>
            <a:r>
              <a:rPr lang="en-US" err="1" smtClean="0"/>
              <a:t>santos</a:t>
            </a:r>
            <a:r>
              <a:rPr lang="en-US" smtClean="0"/>
              <a:t> </a:t>
            </a:r>
            <a:r>
              <a:rPr lang="en-US" err="1" smtClean="0"/>
              <a:t>filho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4555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Universidade Federal de </a:t>
            </a:r>
            <a:r>
              <a:rPr lang="en-US" sz="3200" dirty="0" err="1" smtClean="0"/>
              <a:t>Catalão</a:t>
            </a:r>
            <a:r>
              <a:rPr lang="en-US" sz="3200" dirty="0" smtClean="0"/>
              <a:t> – </a:t>
            </a:r>
            <a:r>
              <a:rPr lang="en-US" sz="3200" dirty="0" err="1" smtClean="0"/>
              <a:t>UFCat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 smtClean="0"/>
              <a:t>Instituto</a:t>
            </a:r>
            <a:r>
              <a:rPr lang="en-US" sz="3200" dirty="0" smtClean="0"/>
              <a:t> de </a:t>
            </a:r>
            <a:r>
              <a:rPr lang="en-US" sz="3200" dirty="0" err="1" smtClean="0"/>
              <a:t>Biotecnologia</a:t>
            </a:r>
            <a:r>
              <a:rPr lang="en-US" sz="3200" dirty="0" smtClean="0"/>
              <a:t> – </a:t>
            </a:r>
            <a:r>
              <a:rPr lang="en-US" sz="3200" dirty="0" err="1" smtClean="0"/>
              <a:t>IBiotec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 smtClean="0"/>
              <a:t>Departamento</a:t>
            </a:r>
            <a:r>
              <a:rPr lang="en-US" sz="3200" dirty="0" smtClean="0"/>
              <a:t> de </a:t>
            </a:r>
            <a:r>
              <a:rPr lang="en-US" sz="3200" dirty="0" err="1" smtClean="0"/>
              <a:t>Computação</a:t>
            </a:r>
            <a:r>
              <a:rPr lang="en-US" sz="3200" dirty="0" smtClean="0"/>
              <a:t> – DC</a:t>
            </a:r>
            <a:br>
              <a:rPr lang="en-US" sz="3200" dirty="0" smtClean="0"/>
            </a:br>
            <a:r>
              <a:rPr lang="en-US" sz="3200" dirty="0" err="1" smtClean="0"/>
              <a:t>Curso</a:t>
            </a:r>
            <a:r>
              <a:rPr lang="en-US" sz="3200" dirty="0" smtClean="0"/>
              <a:t> de </a:t>
            </a:r>
            <a:r>
              <a:rPr lang="en-US" sz="3200" dirty="0" err="1" smtClean="0"/>
              <a:t>Ciência</a:t>
            </a:r>
            <a:r>
              <a:rPr lang="en-US" sz="3200" dirty="0" smtClean="0"/>
              <a:t> da </a:t>
            </a:r>
            <a:r>
              <a:rPr lang="en-US" sz="3200" dirty="0" err="1" smtClean="0"/>
              <a:t>Computação</a:t>
            </a:r>
            <a:r>
              <a:rPr lang="en-US" sz="3200" dirty="0" smtClean="0"/>
              <a:t> - CCC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2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pPr algn="ctr"/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 err="1"/>
              <a:t>Vendas</a:t>
            </a:r>
            <a:r>
              <a:rPr lang="en-US" sz="2400" b="1" dirty="0"/>
              <a:t> de </a:t>
            </a:r>
            <a:r>
              <a:rPr lang="en-US" sz="2400" b="1" dirty="0" err="1"/>
              <a:t>Produtos</a:t>
            </a:r>
            <a:r>
              <a:rPr lang="en-US" sz="2400" b="1" dirty="0"/>
              <a:t> –</a:t>
            </a:r>
            <a:r>
              <a:rPr lang="en-US" sz="2400" dirty="0"/>
              <a:t> </a:t>
            </a:r>
            <a:r>
              <a:rPr lang="en-US" sz="2400" dirty="0" err="1"/>
              <a:t>Monitorando</a:t>
            </a:r>
            <a:r>
              <a:rPr lang="en-US" sz="2400" dirty="0"/>
              <a:t> a </a:t>
            </a:r>
            <a:r>
              <a:rPr lang="en-US" sz="2400" dirty="0" err="1"/>
              <a:t>condição</a:t>
            </a:r>
            <a:r>
              <a:rPr lang="en-US" sz="2400" dirty="0"/>
              <a:t> e o </a:t>
            </a:r>
            <a:r>
              <a:rPr lang="en-US" sz="2400" dirty="0" err="1"/>
              <a:t>uso</a:t>
            </a:r>
            <a:r>
              <a:rPr lang="en-US" sz="2400" dirty="0"/>
              <a:t> de </a:t>
            </a:r>
            <a:r>
              <a:rPr lang="en-US" sz="2400" dirty="0" err="1"/>
              <a:t>componentes</a:t>
            </a:r>
            <a:r>
              <a:rPr lang="en-US" sz="2400" dirty="0"/>
              <a:t> </a:t>
            </a:r>
            <a:r>
              <a:rPr lang="en-US" sz="2400" dirty="0" err="1"/>
              <a:t>conectados</a:t>
            </a:r>
            <a:r>
              <a:rPr lang="en-US" sz="2400" dirty="0"/>
              <a:t>, PMEs (</a:t>
            </a:r>
            <a:r>
              <a:rPr lang="en-US" sz="2400" dirty="0" err="1"/>
              <a:t>Pequenas</a:t>
            </a:r>
            <a:r>
              <a:rPr lang="en-US" sz="2400" dirty="0"/>
              <a:t> e </a:t>
            </a:r>
            <a:r>
              <a:rPr lang="en-US" sz="2400" dirty="0" err="1"/>
              <a:t>Médias</a:t>
            </a:r>
            <a:r>
              <a:rPr lang="en-US" sz="2400" dirty="0"/>
              <a:t> </a:t>
            </a:r>
            <a:r>
              <a:rPr lang="en-US" sz="2400" dirty="0" err="1"/>
              <a:t>Empresas</a:t>
            </a:r>
            <a:r>
              <a:rPr lang="en-US" sz="2400" dirty="0"/>
              <a:t>)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prever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consumidores</a:t>
            </a:r>
            <a:r>
              <a:rPr lang="en-US" sz="2400" dirty="0"/>
              <a:t> </a:t>
            </a:r>
            <a:r>
              <a:rPr lang="en-US" sz="2400" dirty="0" err="1"/>
              <a:t>precisarão</a:t>
            </a:r>
            <a:r>
              <a:rPr lang="en-US" sz="2400" dirty="0"/>
              <a:t> de </a:t>
            </a:r>
            <a:r>
              <a:rPr lang="en-US" sz="2400" dirty="0" err="1"/>
              <a:t>peças</a:t>
            </a:r>
            <a:r>
              <a:rPr lang="en-US" sz="2400" dirty="0"/>
              <a:t> de </a:t>
            </a:r>
            <a:r>
              <a:rPr lang="en-US" sz="2400" dirty="0" err="1"/>
              <a:t>substituição</a:t>
            </a:r>
            <a:r>
              <a:rPr lang="en-US" sz="2400" dirty="0"/>
              <a:t> e </a:t>
            </a:r>
            <a:r>
              <a:rPr lang="en-US" sz="2400" dirty="0" err="1"/>
              <a:t>garantir</a:t>
            </a:r>
            <a:r>
              <a:rPr lang="en-US" sz="2400" dirty="0"/>
              <a:t> que </a:t>
            </a:r>
            <a:r>
              <a:rPr lang="en-US" sz="2400" dirty="0" err="1"/>
              <a:t>tenham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produtos</a:t>
            </a:r>
            <a:r>
              <a:rPr lang="en-US" sz="2400" dirty="0"/>
              <a:t> </a:t>
            </a:r>
            <a:r>
              <a:rPr lang="en-US" sz="2400" dirty="0" err="1"/>
              <a:t>certos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 no </a:t>
            </a:r>
            <a:r>
              <a:rPr lang="en-US" sz="2400" dirty="0" err="1"/>
              <a:t>inventário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pic>
        <p:nvPicPr>
          <p:cNvPr id="10242" name="Picture 2" descr="oja virtual: como as fotos de produtos podem aumentar suas vendas | Olist 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1" y="3525050"/>
            <a:ext cx="5021574" cy="31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missão aprova isenção de ICMS para transferência de produtos em 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22" y="3525050"/>
            <a:ext cx="5577296" cy="31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dirty="0" err="1"/>
              <a:t>Engenharia</a:t>
            </a:r>
            <a:r>
              <a:rPr lang="en-US" sz="2800" b="1" dirty="0"/>
              <a:t> de </a:t>
            </a:r>
            <a:r>
              <a:rPr lang="en-US" sz="2800" b="1" dirty="0" err="1"/>
              <a:t>Produto</a:t>
            </a:r>
            <a:r>
              <a:rPr lang="en-US" sz="2800" b="1" dirty="0"/>
              <a:t> –</a:t>
            </a:r>
            <a:r>
              <a:rPr lang="en-US" sz="2800" dirty="0"/>
              <a:t> </a:t>
            </a:r>
            <a:r>
              <a:rPr lang="en-US" sz="2800" dirty="0" err="1"/>
              <a:t>Monitorar</a:t>
            </a:r>
            <a:r>
              <a:rPr lang="en-US" sz="2800" dirty="0"/>
              <a:t> </a:t>
            </a:r>
            <a:r>
              <a:rPr lang="en-US" sz="2800" dirty="0" err="1"/>
              <a:t>condições</a:t>
            </a:r>
            <a:r>
              <a:rPr lang="en-US" sz="2800" dirty="0"/>
              <a:t> das </a:t>
            </a:r>
            <a:r>
              <a:rPr lang="en-US" sz="2800" dirty="0" err="1"/>
              <a:t>máquinas</a:t>
            </a:r>
            <a:r>
              <a:rPr lang="en-US" sz="2800" dirty="0"/>
              <a:t>, </a:t>
            </a:r>
            <a:r>
              <a:rPr lang="en-US" sz="2800" dirty="0" err="1"/>
              <a:t>configurações</a:t>
            </a:r>
            <a:r>
              <a:rPr lang="en-US" sz="2800" dirty="0"/>
              <a:t> e </a:t>
            </a:r>
            <a:r>
              <a:rPr lang="en-US" sz="2800" dirty="0" err="1"/>
              <a:t>uso</a:t>
            </a:r>
            <a:r>
              <a:rPr lang="en-US" sz="2800" dirty="0"/>
              <a:t> </a:t>
            </a:r>
            <a:r>
              <a:rPr lang="en-US" sz="2800" dirty="0" err="1"/>
              <a:t>pode</a:t>
            </a:r>
            <a:r>
              <a:rPr lang="en-US" sz="2800" dirty="0"/>
              <a:t> </a:t>
            </a:r>
            <a:r>
              <a:rPr lang="en-US" sz="2800" dirty="0" err="1"/>
              <a:t>resultar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ajustes</a:t>
            </a:r>
            <a:r>
              <a:rPr lang="en-US" sz="2800" dirty="0"/>
              <a:t> que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melhorar</a:t>
            </a:r>
            <a:r>
              <a:rPr lang="en-US" sz="2800" dirty="0"/>
              <a:t> </a:t>
            </a:r>
            <a:r>
              <a:rPr lang="en-US" sz="2800" dirty="0" err="1"/>
              <a:t>escolhas</a:t>
            </a:r>
            <a:r>
              <a:rPr lang="en-US" sz="2800" dirty="0"/>
              <a:t> de </a:t>
            </a:r>
            <a:r>
              <a:rPr lang="en-US" sz="2800" dirty="0" err="1"/>
              <a:t>materiais</a:t>
            </a:r>
            <a:r>
              <a:rPr lang="en-US" sz="2800" dirty="0"/>
              <a:t> e de design</a:t>
            </a:r>
            <a:r>
              <a:rPr lang="en-US" sz="2800" dirty="0" smtClean="0"/>
              <a:t>.</a:t>
            </a:r>
            <a:endParaRPr lang="pt-BR" sz="2800" dirty="0"/>
          </a:p>
        </p:txBody>
      </p:sp>
      <p:sp>
        <p:nvSpPr>
          <p:cNvPr id="5" name="AutoShape 4" descr="ngenharia de Produção: o que é e o que faz? | Blog FSG | Profissões 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 que faz um engenheiro de produção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18883"/>
            <a:ext cx="5881710" cy="30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ngenharia de Produção: área promissora | Martha Falcão | Wy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38" y="3218883"/>
            <a:ext cx="4370522" cy="32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720" y="-227665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861" y="1813303"/>
            <a:ext cx="9949912" cy="4339524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/>
              <a:t>Logística</a:t>
            </a:r>
            <a:r>
              <a:rPr lang="en-US" b="1" dirty="0"/>
              <a:t> –</a:t>
            </a:r>
            <a:r>
              <a:rPr lang="en-US" dirty="0"/>
              <a:t> 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contêineres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receber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tempo real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, </a:t>
            </a: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frequência</a:t>
            </a:r>
            <a:r>
              <a:rPr lang="en-US" dirty="0"/>
              <a:t> de </a:t>
            </a:r>
            <a:r>
              <a:rPr lang="en-US" dirty="0" err="1"/>
              <a:t>manuseio</a:t>
            </a:r>
            <a:r>
              <a:rPr lang="en-US" dirty="0"/>
              <a:t> e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condição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  <p:pic>
        <p:nvPicPr>
          <p:cNvPr id="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blog.solistica.com/hubfs/blog_julio_18/10_JULIO_IOT_Y_SU_APLICACION_LOGISTICA_1_V2%20%281%29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4" y="2581760"/>
            <a:ext cx="1047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8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720" y="-227665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372" y="1689317"/>
            <a:ext cx="9949912" cy="433952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 smtClean="0"/>
              <a:t>Manutenção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Frota</a:t>
            </a:r>
            <a:r>
              <a:rPr lang="en-US" sz="2800" b="1" dirty="0" smtClean="0"/>
              <a:t> –</a:t>
            </a:r>
            <a:r>
              <a:rPr lang="en-US" sz="2800" dirty="0" smtClean="0"/>
              <a:t> </a:t>
            </a:r>
            <a:r>
              <a:rPr lang="en-US" sz="2800" dirty="0" err="1" smtClean="0"/>
              <a:t>Sensores</a:t>
            </a:r>
            <a:r>
              <a:rPr lang="en-US" sz="2800" dirty="0" smtClean="0"/>
              <a:t> </a:t>
            </a:r>
            <a:r>
              <a:rPr lang="en-US" sz="2800" dirty="0" err="1" smtClean="0"/>
              <a:t>podem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dirty="0" err="1" smtClean="0"/>
              <a:t>usados</a:t>
            </a:r>
            <a:r>
              <a:rPr lang="en-US" sz="2800" dirty="0" smtClean="0"/>
              <a:t> para </a:t>
            </a:r>
            <a:r>
              <a:rPr lang="en-US" sz="2800" dirty="0" err="1" smtClean="0"/>
              <a:t>monitorar</a:t>
            </a:r>
            <a:r>
              <a:rPr lang="en-US" sz="2800" dirty="0" smtClean="0"/>
              <a:t> </a:t>
            </a:r>
            <a:r>
              <a:rPr lang="en-US" sz="2800" dirty="0" err="1" smtClean="0"/>
              <a:t>velocidade</a:t>
            </a:r>
            <a:r>
              <a:rPr lang="en-US" sz="2800" dirty="0" smtClean="0"/>
              <a:t>, </a:t>
            </a:r>
            <a:r>
              <a:rPr lang="en-US" sz="2800" dirty="0" err="1" smtClean="0"/>
              <a:t>quilômetros</a:t>
            </a:r>
            <a:r>
              <a:rPr lang="en-US" sz="2800" dirty="0" smtClean="0"/>
              <a:t> </a:t>
            </a:r>
            <a:r>
              <a:rPr lang="en-US" sz="2800" dirty="0" err="1" smtClean="0"/>
              <a:t>por</a:t>
            </a:r>
            <a:r>
              <a:rPr lang="en-US" sz="2800" dirty="0" smtClean="0"/>
              <a:t> </a:t>
            </a:r>
            <a:r>
              <a:rPr lang="en-US" sz="2800" dirty="0" err="1" smtClean="0"/>
              <a:t>litro</a:t>
            </a:r>
            <a:r>
              <a:rPr lang="en-US" sz="2800" dirty="0" smtClean="0"/>
              <a:t>, </a:t>
            </a:r>
            <a:r>
              <a:rPr lang="en-US" sz="2800" dirty="0" err="1" smtClean="0"/>
              <a:t>quilometragem</a:t>
            </a:r>
            <a:r>
              <a:rPr lang="en-US" sz="2800" dirty="0" smtClean="0"/>
              <a:t>, </a:t>
            </a:r>
            <a:r>
              <a:rPr lang="en-US" sz="2800" dirty="0" err="1" smtClean="0"/>
              <a:t>número</a:t>
            </a:r>
            <a:r>
              <a:rPr lang="en-US" sz="2800" dirty="0" smtClean="0"/>
              <a:t> de </a:t>
            </a:r>
            <a:r>
              <a:rPr lang="en-US" sz="2800" dirty="0" err="1" smtClean="0"/>
              <a:t>paradas</a:t>
            </a:r>
            <a:r>
              <a:rPr lang="en-US" sz="2800" dirty="0" smtClean="0"/>
              <a:t> e </a:t>
            </a:r>
            <a:r>
              <a:rPr lang="en-US" sz="2800" dirty="0" err="1" smtClean="0"/>
              <a:t>saúde</a:t>
            </a:r>
            <a:r>
              <a:rPr lang="en-US" sz="2800" dirty="0" smtClean="0"/>
              <a:t> do motor para </a:t>
            </a:r>
            <a:r>
              <a:rPr lang="en-US" sz="2800" dirty="0" err="1" smtClean="0"/>
              <a:t>frotas</a:t>
            </a:r>
            <a:r>
              <a:rPr lang="en-US" sz="2800" dirty="0" smtClean="0"/>
              <a:t> de </a:t>
            </a:r>
            <a:r>
              <a:rPr lang="en-US" sz="2800" dirty="0" err="1" smtClean="0"/>
              <a:t>serviço</a:t>
            </a:r>
            <a:r>
              <a:rPr lang="en-US" sz="2800" dirty="0" smtClean="0"/>
              <a:t> de campo.</a:t>
            </a:r>
          </a:p>
          <a:p>
            <a:endParaRPr lang="pt-BR" dirty="0"/>
          </a:p>
        </p:txBody>
      </p:sp>
      <p:pic>
        <p:nvPicPr>
          <p:cNvPr id="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anutenção de frota: os 10 erros mais comuns na gest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32" y="3048359"/>
            <a:ext cx="5337922" cy="28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nutenção de frotas: faça melhor com essas 9 d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75" y="3071035"/>
            <a:ext cx="4978652" cy="28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720" y="-227665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9" y="1766808"/>
            <a:ext cx="9949912" cy="433952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 smtClean="0"/>
              <a:t>Transporte</a:t>
            </a:r>
            <a:r>
              <a:rPr lang="en-US" sz="2800" b="1" dirty="0" smtClean="0"/>
              <a:t> </a:t>
            </a:r>
            <a:r>
              <a:rPr lang="en-US" sz="2800" b="1" dirty="0"/>
              <a:t>–</a:t>
            </a:r>
            <a:r>
              <a:rPr lang="en-US" sz="2800" dirty="0"/>
              <a:t> PMEs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oferecer</a:t>
            </a:r>
            <a:r>
              <a:rPr lang="en-US" sz="2800" dirty="0"/>
              <a:t> </a:t>
            </a:r>
            <a:r>
              <a:rPr lang="en-US" sz="2800" dirty="0" err="1"/>
              <a:t>serviços</a:t>
            </a:r>
            <a:r>
              <a:rPr lang="en-US" sz="2800" dirty="0"/>
              <a:t> </a:t>
            </a:r>
            <a:r>
              <a:rPr lang="en-US" sz="2800" dirty="0" err="1"/>
              <a:t>baseados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aplicações</a:t>
            </a:r>
            <a:r>
              <a:rPr lang="en-US" sz="2800" dirty="0"/>
              <a:t> de Internet das </a:t>
            </a:r>
            <a:r>
              <a:rPr lang="en-US" sz="2800" dirty="0" err="1"/>
              <a:t>Coisas</a:t>
            </a:r>
            <a:r>
              <a:rPr lang="en-US" sz="2800" dirty="0"/>
              <a:t> para </a:t>
            </a:r>
            <a:r>
              <a:rPr lang="en-US" sz="2800" dirty="0" err="1"/>
              <a:t>promover</a:t>
            </a:r>
            <a:r>
              <a:rPr lang="en-US" sz="2800" dirty="0"/>
              <a:t> a </a:t>
            </a:r>
            <a:r>
              <a:rPr lang="en-US" sz="2800" dirty="0" err="1"/>
              <a:t>tendência</a:t>
            </a:r>
            <a:r>
              <a:rPr lang="en-US" sz="2800" dirty="0"/>
              <a:t> de </a:t>
            </a:r>
            <a:r>
              <a:rPr lang="en-US" sz="2800" dirty="0" err="1"/>
              <a:t>cidade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 smtClean="0"/>
              <a:t>.</a:t>
            </a:r>
          </a:p>
          <a:p>
            <a:endParaRPr lang="pt-BR" dirty="0"/>
          </a:p>
        </p:txBody>
      </p:sp>
      <p:pic>
        <p:nvPicPr>
          <p:cNvPr id="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onceito de infra-estrutura social e tecnologia (editar agora): fo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"/>
          <a:stretch/>
        </p:blipFill>
        <p:spPr bwMode="auto">
          <a:xfrm>
            <a:off x="128573" y="3216404"/>
            <a:ext cx="5110949" cy="32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 impactos da Internet das Coisas no trânsito e nos transportes | | J. L.  Gr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25" y="3216404"/>
            <a:ext cx="5774406" cy="32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720" y="-227665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9" y="1766808"/>
            <a:ext cx="9949912" cy="433952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 smtClean="0"/>
              <a:t>Agricultura</a:t>
            </a:r>
            <a:r>
              <a:rPr lang="en-US" sz="2800" b="1" dirty="0" smtClean="0"/>
              <a:t> </a:t>
            </a:r>
            <a:r>
              <a:rPr lang="en-US" sz="2800" b="1" dirty="0"/>
              <a:t>–</a:t>
            </a:r>
            <a:r>
              <a:rPr lang="en-US" sz="2800" dirty="0"/>
              <a:t> </a:t>
            </a:r>
            <a:r>
              <a:rPr lang="en-US" sz="2800" dirty="0" err="1"/>
              <a:t>Sensores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usados</a:t>
            </a:r>
            <a:r>
              <a:rPr lang="en-US" sz="2800" dirty="0"/>
              <a:t> para </a:t>
            </a:r>
            <a:r>
              <a:rPr lang="en-US" sz="2800" dirty="0" err="1"/>
              <a:t>monitorar</a:t>
            </a:r>
            <a:r>
              <a:rPr lang="en-US" sz="2800" dirty="0"/>
              <a:t> </a:t>
            </a:r>
            <a:r>
              <a:rPr lang="en-US" sz="2800" dirty="0" err="1"/>
              <a:t>temperatura</a:t>
            </a:r>
            <a:r>
              <a:rPr lang="en-US" sz="2800" dirty="0"/>
              <a:t> do </a:t>
            </a:r>
            <a:r>
              <a:rPr lang="en-US" sz="2800" dirty="0" err="1"/>
              <a:t>ar</a:t>
            </a:r>
            <a:r>
              <a:rPr lang="en-US" sz="2800" dirty="0"/>
              <a:t>, do solo, </a:t>
            </a:r>
            <a:r>
              <a:rPr lang="en-US" sz="2800" dirty="0" err="1"/>
              <a:t>velocidade</a:t>
            </a:r>
            <a:r>
              <a:rPr lang="en-US" sz="2800" dirty="0"/>
              <a:t> do </a:t>
            </a:r>
            <a:r>
              <a:rPr lang="en-US" sz="2800" dirty="0" err="1"/>
              <a:t>vento</a:t>
            </a:r>
            <a:r>
              <a:rPr lang="en-US" sz="2800" dirty="0"/>
              <a:t>, </a:t>
            </a:r>
            <a:r>
              <a:rPr lang="en-US" sz="2800" dirty="0" err="1"/>
              <a:t>umidade</a:t>
            </a:r>
            <a:r>
              <a:rPr lang="en-US" sz="2800" dirty="0"/>
              <a:t>, </a:t>
            </a:r>
            <a:r>
              <a:rPr lang="en-US" sz="2800" dirty="0" err="1"/>
              <a:t>radiação</a:t>
            </a:r>
            <a:r>
              <a:rPr lang="en-US" sz="2800" dirty="0"/>
              <a:t> solar, </a:t>
            </a:r>
            <a:r>
              <a:rPr lang="en-US" sz="2800" dirty="0" err="1"/>
              <a:t>probabilidade</a:t>
            </a:r>
            <a:r>
              <a:rPr lang="en-US" sz="2800" dirty="0"/>
              <a:t> de </a:t>
            </a:r>
            <a:r>
              <a:rPr lang="en-US" sz="2800" dirty="0" err="1"/>
              <a:t>chuva</a:t>
            </a:r>
            <a:r>
              <a:rPr lang="en-US" sz="2800" dirty="0"/>
              <a:t>, </a:t>
            </a:r>
            <a:r>
              <a:rPr lang="en-US" sz="2800" dirty="0" err="1"/>
              <a:t>umidade</a:t>
            </a:r>
            <a:r>
              <a:rPr lang="en-US" sz="2800" dirty="0"/>
              <a:t> das </a:t>
            </a:r>
            <a:r>
              <a:rPr lang="en-US" sz="2800" dirty="0" err="1"/>
              <a:t>folhas</a:t>
            </a:r>
            <a:r>
              <a:rPr lang="en-US" sz="2800" dirty="0"/>
              <a:t> e </a:t>
            </a:r>
            <a:r>
              <a:rPr lang="en-US" sz="2800" dirty="0" err="1"/>
              <a:t>coloração</a:t>
            </a:r>
            <a:r>
              <a:rPr lang="en-US" sz="2800" dirty="0"/>
              <a:t> das </a:t>
            </a:r>
            <a:r>
              <a:rPr lang="en-US" sz="2800" dirty="0" err="1"/>
              <a:t>frutas</a:t>
            </a:r>
            <a:r>
              <a:rPr lang="en-US" sz="2800" dirty="0" smtClean="0"/>
              <a:t>.</a:t>
            </a:r>
          </a:p>
          <a:p>
            <a:endParaRPr lang="pt-BR" dirty="0"/>
          </a:p>
        </p:txBody>
      </p:sp>
      <p:pic>
        <p:nvPicPr>
          <p:cNvPr id="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onheça mais dos conceitos relacionados à agricultura de precisão |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9" y="3401376"/>
            <a:ext cx="6016572" cy="31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oT e suas aplicações de sucesso #01 – Agricultura – MaximoCon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38" y="3401376"/>
            <a:ext cx="4448803" cy="31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3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720" y="-227665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9" y="1766808"/>
            <a:ext cx="9949912" cy="433952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 smtClean="0"/>
              <a:t>Medicina</a:t>
            </a:r>
            <a:r>
              <a:rPr lang="en-US" sz="2800" b="1" dirty="0" smtClean="0"/>
              <a:t> </a:t>
            </a:r>
            <a:r>
              <a:rPr lang="en-US" sz="2800" b="1" dirty="0"/>
              <a:t>–</a:t>
            </a:r>
            <a:r>
              <a:rPr lang="en-US" sz="2800" dirty="0"/>
              <a:t> 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/>
              <a:t>médicos</a:t>
            </a:r>
            <a:r>
              <a:rPr lang="en-US" sz="2800" dirty="0"/>
              <a:t> e </a:t>
            </a:r>
            <a:r>
              <a:rPr lang="en-US" sz="2800" dirty="0" err="1"/>
              <a:t>hospitais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coletar</a:t>
            </a:r>
            <a:r>
              <a:rPr lang="en-US" sz="2800" dirty="0"/>
              <a:t> e </a:t>
            </a:r>
            <a:r>
              <a:rPr lang="en-US" sz="2800" dirty="0" err="1"/>
              <a:t>organizar</a:t>
            </a:r>
            <a:r>
              <a:rPr lang="en-US" sz="2800" dirty="0"/>
              <a:t> dados </a:t>
            </a:r>
            <a:r>
              <a:rPr lang="en-US" sz="2800" dirty="0" err="1"/>
              <a:t>vindos</a:t>
            </a:r>
            <a:r>
              <a:rPr lang="en-US" sz="2800" dirty="0"/>
              <a:t> de </a:t>
            </a:r>
            <a:r>
              <a:rPr lang="en-US" sz="2800" dirty="0" err="1"/>
              <a:t>dispositivos</a:t>
            </a:r>
            <a:r>
              <a:rPr lang="en-US" sz="2800" dirty="0"/>
              <a:t> </a:t>
            </a:r>
            <a:r>
              <a:rPr lang="en-US" sz="2800" dirty="0" err="1"/>
              <a:t>médicos</a:t>
            </a:r>
            <a:r>
              <a:rPr lang="en-US" sz="2800" dirty="0"/>
              <a:t> </a:t>
            </a:r>
            <a:r>
              <a:rPr lang="en-US" sz="2800" dirty="0" err="1"/>
              <a:t>conectados</a:t>
            </a:r>
            <a:r>
              <a:rPr lang="en-US" sz="2800" dirty="0"/>
              <a:t>, </a:t>
            </a:r>
            <a:r>
              <a:rPr lang="en-US" sz="2800" dirty="0" err="1"/>
              <a:t>incluindo</a:t>
            </a:r>
            <a:r>
              <a:rPr lang="en-US" sz="2800" dirty="0"/>
              <a:t> wearables e </a:t>
            </a:r>
            <a:r>
              <a:rPr lang="en-US" sz="2800" dirty="0" err="1"/>
              <a:t>monitores</a:t>
            </a:r>
            <a:r>
              <a:rPr lang="en-US" sz="2800" dirty="0"/>
              <a:t> de </a:t>
            </a:r>
            <a:r>
              <a:rPr lang="en-US" sz="2800" dirty="0" err="1"/>
              <a:t>saúde</a:t>
            </a:r>
            <a:r>
              <a:rPr lang="en-US" sz="2800" dirty="0"/>
              <a:t> </a:t>
            </a:r>
            <a:r>
              <a:rPr lang="en-US" sz="2800" dirty="0" err="1"/>
              <a:t>instalados</a:t>
            </a:r>
            <a:r>
              <a:rPr lang="en-US" sz="2800" dirty="0"/>
              <a:t> </a:t>
            </a:r>
            <a:r>
              <a:rPr lang="en-US" sz="2800" dirty="0" err="1"/>
              <a:t>nas</a:t>
            </a:r>
            <a:r>
              <a:rPr lang="en-US" sz="2800" dirty="0"/>
              <a:t> casas. </a:t>
            </a:r>
            <a:endParaRPr lang="en-US" sz="2800" dirty="0" smtClean="0"/>
          </a:p>
          <a:p>
            <a:endParaRPr lang="pt-BR" dirty="0"/>
          </a:p>
        </p:txBody>
      </p:sp>
      <p:pic>
        <p:nvPicPr>
          <p:cNvPr id="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laudio Dodt a Twitter: &quot;IoT na Medicina: A sua segurança não é ex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0" y="3494366"/>
            <a:ext cx="4136800" cy="170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oT na Medicina: 9 Avanços da Internet das Coisas na saú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22" y="3085523"/>
            <a:ext cx="3842258" cy="25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oT na Medicina: 9 Avanços da Internet das Coisas na saú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18" y="4339524"/>
            <a:ext cx="3261862" cy="212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8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Smart 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mart city lora sensor - MOKOSmart #1 Smart Device Solution in Ch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55" y="1777659"/>
            <a:ext cx="9897734" cy="50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Internet das </a:t>
            </a:r>
            <a:r>
              <a:rPr lang="en-US" dirty="0" err="1" smtClean="0"/>
              <a:t>Coisas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nternet das coisas – Seu condomín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67" y="2306630"/>
            <a:ext cx="6733976" cy="36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www.gov.br/mcom/pt-br/noticias/2021/marco/internet-das-coisas-um-passeio-pelo-futuro-que-ja-e-real-no-dia-a-dia-das-pessoas/CARDS_01_I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6208" r="62375" b="25742"/>
          <a:stretch/>
        </p:blipFill>
        <p:spPr bwMode="auto">
          <a:xfrm>
            <a:off x="0" y="396239"/>
            <a:ext cx="12192000" cy="576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9485"/>
            <a:ext cx="10058400" cy="90045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3200" dirty="0" err="1" smtClean="0"/>
              <a:t>Rede</a:t>
            </a:r>
            <a:r>
              <a:rPr lang="en-US" sz="3200" dirty="0" smtClean="0"/>
              <a:t> de </a:t>
            </a:r>
            <a:r>
              <a:rPr lang="en-US" sz="3500" dirty="0" err="1" smtClean="0"/>
              <a:t>transdutores</a:t>
            </a:r>
            <a:endParaRPr lang="en-US" sz="3500" dirty="0" smtClean="0"/>
          </a:p>
          <a:p>
            <a:pPr lvl="1">
              <a:buFont typeface="Arial" charset="0"/>
              <a:buChar char="•"/>
            </a:pPr>
            <a:r>
              <a:rPr lang="en-US" sz="3000" b="1" dirty="0" err="1" smtClean="0"/>
              <a:t>Transdutor</a:t>
            </a:r>
            <a:r>
              <a:rPr lang="en-US" sz="3000" b="1" dirty="0" smtClean="0"/>
              <a:t>: </a:t>
            </a:r>
            <a:r>
              <a:rPr lang="en-US" sz="3200" dirty="0" err="1" smtClean="0"/>
              <a:t>é</a:t>
            </a:r>
            <a:r>
              <a:rPr lang="en-US" sz="3200" dirty="0" smtClean="0"/>
              <a:t> </a:t>
            </a:r>
            <a:r>
              <a:rPr lang="en-US" sz="3200" dirty="0"/>
              <a:t>um </a:t>
            </a:r>
            <a:r>
              <a:rPr lang="en-US" sz="3200" dirty="0" err="1"/>
              <a:t>dispositivo</a:t>
            </a:r>
            <a:r>
              <a:rPr lang="en-US" sz="3200" dirty="0"/>
              <a:t> </a:t>
            </a:r>
            <a:r>
              <a:rPr lang="en-US" sz="3200" dirty="0" err="1"/>
              <a:t>utilizado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conversão</a:t>
            </a:r>
            <a:r>
              <a:rPr lang="en-US" sz="3200" dirty="0"/>
              <a:t> de </a:t>
            </a:r>
            <a:r>
              <a:rPr lang="en-US" sz="3200" dirty="0" err="1"/>
              <a:t>energia</a:t>
            </a:r>
            <a:r>
              <a:rPr lang="en-US" sz="3200" dirty="0"/>
              <a:t> de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natureza</a:t>
            </a:r>
            <a:r>
              <a:rPr lang="en-US" sz="3200" dirty="0"/>
              <a:t> para </a:t>
            </a:r>
            <a:r>
              <a:rPr lang="en-US" sz="3200" dirty="0" err="1"/>
              <a:t>outra</a:t>
            </a:r>
            <a:r>
              <a:rPr lang="en-US" sz="3200" dirty="0"/>
              <a:t>.</a:t>
            </a:r>
            <a:endParaRPr lang="en-US" sz="3000" dirty="0" smtClean="0"/>
          </a:p>
          <a:p>
            <a:pPr lvl="4" algn="just">
              <a:buFont typeface="Arial" charset="0"/>
              <a:buChar char="•"/>
            </a:pPr>
            <a:r>
              <a:rPr lang="en-US" sz="3200" b="1" dirty="0"/>
              <a:t>Sensor: </a:t>
            </a:r>
            <a:r>
              <a:rPr lang="en-US" sz="3200" dirty="0" err="1"/>
              <a:t>é</a:t>
            </a:r>
            <a:r>
              <a:rPr lang="en-US" sz="3200" dirty="0"/>
              <a:t> um dispositivo que </a:t>
            </a:r>
            <a:r>
              <a:rPr lang="en-US" sz="3200" dirty="0" err="1"/>
              <a:t>responde</a:t>
            </a:r>
            <a:r>
              <a:rPr lang="en-US" sz="3200" dirty="0"/>
              <a:t> a um </a:t>
            </a:r>
            <a:r>
              <a:rPr lang="en-US" sz="3200" dirty="0" err="1"/>
              <a:t>estímulo</a:t>
            </a:r>
            <a:r>
              <a:rPr lang="en-US" sz="3200" dirty="0"/>
              <a:t> físico </a:t>
            </a:r>
            <a:r>
              <a:rPr lang="en-US" sz="3200" dirty="0" err="1"/>
              <a:t>ou</a:t>
            </a:r>
            <a:r>
              <a:rPr lang="en-US" sz="3200" dirty="0"/>
              <a:t> químico de </a:t>
            </a:r>
            <a:r>
              <a:rPr lang="en-US" sz="3200" dirty="0" err="1"/>
              <a:t>maneira</a:t>
            </a:r>
            <a:r>
              <a:rPr lang="en-US" sz="3200" dirty="0"/>
              <a:t> </a:t>
            </a:r>
            <a:r>
              <a:rPr lang="en-US" sz="3200" dirty="0" err="1"/>
              <a:t>específica</a:t>
            </a:r>
            <a:r>
              <a:rPr lang="en-US" sz="3200" dirty="0"/>
              <a:t>, </a:t>
            </a:r>
            <a:r>
              <a:rPr lang="en-US" sz="3200" dirty="0" err="1"/>
              <a:t>produzindo</a:t>
            </a:r>
            <a:r>
              <a:rPr lang="en-US" sz="3200" dirty="0"/>
              <a:t> um sinal que </a:t>
            </a:r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transformado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outra</a:t>
            </a:r>
            <a:r>
              <a:rPr lang="en-US" sz="3200" dirty="0"/>
              <a:t> grandeza física para fins de medição e/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/>
              <a:t>monitoramento</a:t>
            </a:r>
            <a:r>
              <a:rPr lang="en-US" sz="3200" dirty="0"/>
              <a:t>.</a:t>
            </a:r>
          </a:p>
          <a:p>
            <a:pPr lvl="4">
              <a:buFont typeface="Arial" charset="0"/>
              <a:buChar char="•"/>
            </a:pPr>
            <a:r>
              <a:rPr lang="en-US" sz="3200" b="1" dirty="0" err="1" smtClean="0"/>
              <a:t>Atuador</a:t>
            </a:r>
            <a:r>
              <a:rPr lang="en-US" sz="3200" b="1" dirty="0" smtClean="0"/>
              <a:t>: </a:t>
            </a:r>
            <a:r>
              <a:rPr lang="en-US" sz="3200" dirty="0" err="1"/>
              <a:t>é</a:t>
            </a:r>
            <a:r>
              <a:rPr lang="en-US" sz="3200" dirty="0"/>
              <a:t> um </a:t>
            </a:r>
            <a:r>
              <a:rPr lang="en-US" sz="3200" dirty="0" err="1"/>
              <a:t>dispositivo</a:t>
            </a:r>
            <a:r>
              <a:rPr lang="en-US" sz="3200" dirty="0"/>
              <a:t> que </a:t>
            </a:r>
            <a:r>
              <a:rPr lang="en-US" sz="3200" dirty="0" err="1"/>
              <a:t>produz</a:t>
            </a:r>
            <a:r>
              <a:rPr lang="en-US" sz="3200" dirty="0"/>
              <a:t> </a:t>
            </a:r>
            <a:r>
              <a:rPr lang="en-US" sz="3200" dirty="0" err="1"/>
              <a:t>movimento</a:t>
            </a:r>
            <a:r>
              <a:rPr lang="en-US" sz="3200" dirty="0"/>
              <a:t>, </a:t>
            </a:r>
            <a:r>
              <a:rPr lang="en-US" sz="3200" dirty="0" err="1"/>
              <a:t>convertendo</a:t>
            </a:r>
            <a:r>
              <a:rPr lang="en-US" sz="3200" dirty="0"/>
              <a:t> </a:t>
            </a:r>
            <a:r>
              <a:rPr lang="en-US" sz="3200" dirty="0" err="1"/>
              <a:t>energia</a:t>
            </a:r>
            <a:r>
              <a:rPr lang="en-US" sz="3200" dirty="0"/>
              <a:t> </a:t>
            </a:r>
            <a:r>
              <a:rPr lang="en-US" sz="3200" dirty="0" err="1"/>
              <a:t>pneumática</a:t>
            </a:r>
            <a:r>
              <a:rPr lang="en-US" sz="3200" dirty="0"/>
              <a:t>, </a:t>
            </a:r>
            <a:r>
              <a:rPr lang="en-US" sz="3200" dirty="0" err="1"/>
              <a:t>hidráulica</a:t>
            </a:r>
            <a:r>
              <a:rPr lang="en-US" sz="3200" dirty="0"/>
              <a:t> 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/>
              <a:t>elétrica</a:t>
            </a:r>
            <a:r>
              <a:rPr lang="en-US" sz="3200" dirty="0"/>
              <a:t>,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energia</a:t>
            </a:r>
            <a:r>
              <a:rPr lang="en-US" sz="3200" dirty="0"/>
              <a:t> </a:t>
            </a:r>
            <a:r>
              <a:rPr lang="en-US" sz="3200" dirty="0" err="1"/>
              <a:t>mecânica</a:t>
            </a:r>
            <a:r>
              <a:rPr lang="en-US" sz="3200" dirty="0"/>
              <a:t>.</a:t>
            </a:r>
            <a:endParaRPr lang="en-US" sz="3200" b="1" dirty="0" smtClean="0"/>
          </a:p>
        </p:txBody>
      </p:sp>
      <p:pic>
        <p:nvPicPr>
          <p:cNvPr id="102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0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gov.br/mcom/pt-br/noticias/2021/marco/internet-das-coisas-um-passeio-pelo-futuro-que-ja-e-real-no-dia-a-dia-das-pessoas/CARDS_01_I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5597"/>
          <a:stretch/>
        </p:blipFill>
        <p:spPr bwMode="auto">
          <a:xfrm>
            <a:off x="304800" y="1845734"/>
            <a:ext cx="11643360" cy="43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1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ARDS_02_I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6269" r="50583" b="7000"/>
          <a:stretch/>
        </p:blipFill>
        <p:spPr bwMode="auto">
          <a:xfrm>
            <a:off x="0" y="1845734"/>
            <a:ext cx="7832950" cy="351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S_02_I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 t="5333" r="24000" b="4334"/>
          <a:stretch/>
        </p:blipFill>
        <p:spPr bwMode="auto">
          <a:xfrm>
            <a:off x="7909560" y="2559480"/>
            <a:ext cx="4282440" cy="36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otocolos i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20" y="2081330"/>
            <a:ext cx="7162800" cy="477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 </a:t>
            </a:r>
            <a:r>
              <a:rPr lang="en-US" b="1" dirty="0" smtClean="0"/>
              <a:t>- </a:t>
            </a:r>
            <a:r>
              <a:rPr lang="en-US" b="1" dirty="0" err="1"/>
              <a:t>C</a:t>
            </a:r>
            <a:r>
              <a:rPr lang="en-US" b="1" dirty="0" err="1" smtClean="0"/>
              <a:t>amada</a:t>
            </a:r>
            <a:r>
              <a:rPr lang="en-US" b="1" dirty="0" smtClean="0"/>
              <a:t> Enlace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Ethernet (IEEE 802.3</a:t>
            </a:r>
            <a:r>
              <a:rPr lang="en-US" sz="3200" b="1" dirty="0" smtClean="0"/>
              <a:t>)</a:t>
            </a:r>
            <a:endParaRPr lang="en-US" sz="3200" dirty="0"/>
          </a:p>
        </p:txBody>
      </p:sp>
      <p:pic>
        <p:nvPicPr>
          <p:cNvPr id="5122" name="Picture 2" descr="rotocolos i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2509520"/>
            <a:ext cx="6522720" cy="43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 - </a:t>
            </a:r>
            <a:r>
              <a:rPr lang="en-US" b="1" dirty="0" err="1"/>
              <a:t>Camada</a:t>
            </a:r>
            <a:r>
              <a:rPr lang="en-US" b="1" dirty="0"/>
              <a:t> Enlace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Wi-Fi (IEEE 802.11</a:t>
            </a:r>
            <a:r>
              <a:rPr lang="it-IT" b="1" dirty="0" smtClean="0"/>
              <a:t>)</a:t>
            </a:r>
            <a:endParaRPr lang="it-IT" dirty="0"/>
          </a:p>
        </p:txBody>
      </p:sp>
      <p:pic>
        <p:nvPicPr>
          <p:cNvPr id="6146" name="Picture 2" descr="rotocolos iot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2544869"/>
            <a:ext cx="5457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demcu V3.0 Wifi Wireless Esp8266 Esp12 | Parcelamento sem ju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" y="2544869"/>
            <a:ext cx="47625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 - </a:t>
            </a:r>
            <a:r>
              <a:rPr lang="en-US" b="1" dirty="0" err="1"/>
              <a:t>Camada</a:t>
            </a:r>
            <a:r>
              <a:rPr lang="en-US" b="1" dirty="0"/>
              <a:t> Enlace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Redes</a:t>
            </a:r>
            <a:r>
              <a:rPr lang="en-US" b="1" dirty="0"/>
              <a:t> </a:t>
            </a:r>
            <a:r>
              <a:rPr lang="en-US" b="1" dirty="0" err="1" smtClean="0"/>
              <a:t>Móveis</a:t>
            </a:r>
            <a:r>
              <a:rPr lang="en-US" dirty="0"/>
              <a:t> </a:t>
            </a:r>
            <a:r>
              <a:rPr lang="en-US" dirty="0" smtClean="0"/>
              <a:t>- GSM/GPRS </a:t>
            </a:r>
            <a:r>
              <a:rPr lang="en-US" dirty="0"/>
              <a:t>(com </a:t>
            </a:r>
            <a:r>
              <a:rPr lang="en-US" dirty="0" err="1"/>
              <a:t>redes</a:t>
            </a:r>
            <a:r>
              <a:rPr lang="en-US" dirty="0"/>
              <a:t> 3G e 4G)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conhecidos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falando</a:t>
            </a:r>
            <a:r>
              <a:rPr lang="en-US" dirty="0"/>
              <a:t> de </a:t>
            </a:r>
            <a:r>
              <a:rPr lang="en-US" b="1" dirty="0" err="1"/>
              <a:t>redes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dirty="0"/>
              <a:t>.</a:t>
            </a:r>
          </a:p>
        </p:txBody>
      </p:sp>
      <p:pic>
        <p:nvPicPr>
          <p:cNvPr id="7170" name="Picture 2" descr="https://www.filipeflop.com/wp-content/uploads/2020/04/io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3002280"/>
            <a:ext cx="5457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9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 - </a:t>
            </a:r>
            <a:r>
              <a:rPr lang="en-US" b="1" dirty="0" err="1"/>
              <a:t>Camada</a:t>
            </a:r>
            <a:r>
              <a:rPr lang="en-US" b="1" dirty="0"/>
              <a:t> Enlace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LPWA – Low Power Wide </a:t>
            </a:r>
            <a:r>
              <a:rPr lang="en-US" b="1" dirty="0" smtClean="0"/>
              <a:t>Area</a:t>
            </a:r>
            <a:r>
              <a:rPr lang="en-US" dirty="0"/>
              <a:t> </a:t>
            </a:r>
            <a:r>
              <a:rPr lang="en-US" dirty="0" smtClean="0"/>
              <a:t>-&gt;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voltadas</a:t>
            </a:r>
            <a:r>
              <a:rPr lang="en-US" dirty="0"/>
              <a:t> para</a:t>
            </a:r>
            <a:r>
              <a:rPr lang="en-US" b="1" dirty="0"/>
              <a:t> </a:t>
            </a:r>
            <a:r>
              <a:rPr lang="en-US" b="1" dirty="0" err="1"/>
              <a:t>baixo</a:t>
            </a:r>
            <a:r>
              <a:rPr lang="en-US" b="1" dirty="0"/>
              <a:t> </a:t>
            </a:r>
            <a:r>
              <a:rPr lang="en-US" b="1" dirty="0" err="1"/>
              <a:t>consumo</a:t>
            </a:r>
            <a:r>
              <a:rPr lang="en-US" b="1" dirty="0"/>
              <a:t> de </a:t>
            </a:r>
            <a:r>
              <a:rPr lang="en-US" b="1" dirty="0" err="1"/>
              <a:t>energia</a:t>
            </a:r>
            <a:r>
              <a:rPr lang="en-US" dirty="0"/>
              <a:t> e que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trafegar</a:t>
            </a:r>
            <a:r>
              <a:rPr lang="en-US" b="1" dirty="0"/>
              <a:t> dados a longa </a:t>
            </a:r>
            <a:r>
              <a:rPr lang="en-US" b="1" dirty="0" err="1"/>
              <a:t>distância</a:t>
            </a:r>
            <a:r>
              <a:rPr lang="en-US" b="1" dirty="0"/>
              <a:t> </a:t>
            </a:r>
            <a:r>
              <a:rPr lang="en-US" dirty="0"/>
              <a:t>(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exata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atenuar</a:t>
            </a:r>
            <a:r>
              <a:rPr lang="en-US" dirty="0"/>
              <a:t> o </a:t>
            </a:r>
            <a:r>
              <a:rPr lang="en-US" dirty="0" err="1"/>
              <a:t>sinal</a:t>
            </a:r>
            <a:r>
              <a:rPr lang="en-US" dirty="0"/>
              <a:t> de </a:t>
            </a:r>
            <a:r>
              <a:rPr lang="en-US" dirty="0" err="1"/>
              <a:t>rádio-frequência</a:t>
            </a:r>
            <a:r>
              <a:rPr lang="en-US" dirty="0"/>
              <a:t>, </a:t>
            </a:r>
            <a:r>
              <a:rPr lang="en-US" dirty="0" err="1" smtClean="0"/>
              <a:t>faixa</a:t>
            </a:r>
            <a:r>
              <a:rPr lang="en-US" dirty="0" smtClean="0"/>
              <a:t> de km).</a:t>
            </a:r>
          </a:p>
        </p:txBody>
      </p:sp>
      <p:pic>
        <p:nvPicPr>
          <p:cNvPr id="8194" name="Picture 2" descr="https://www.filipeflop.com/wp-content/uploads/2020/04/iot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02933" y="4113014"/>
            <a:ext cx="535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E48"/>
                </a:solidFill>
                <a:latin typeface="Inter" charset="0"/>
              </a:rPr>
              <a:t>Módulo</a:t>
            </a:r>
            <a:r>
              <a:rPr lang="en-US" dirty="0">
                <a:solidFill>
                  <a:srgbClr val="333E48"/>
                </a:solidFill>
                <a:latin typeface="Inter" charset="0"/>
              </a:rPr>
              <a:t> ESP32 </a:t>
            </a:r>
            <a:r>
              <a:rPr lang="en-US" dirty="0" err="1">
                <a:solidFill>
                  <a:srgbClr val="333E48"/>
                </a:solidFill>
                <a:latin typeface="Inter" charset="0"/>
              </a:rPr>
              <a:t>LoRa</a:t>
            </a:r>
            <a:r>
              <a:rPr lang="en-US" dirty="0">
                <a:solidFill>
                  <a:srgbClr val="333E48"/>
                </a:solidFill>
                <a:latin typeface="Inter" charset="0"/>
              </a:rPr>
              <a:t> SX1276 868/915Mhz com OLED</a:t>
            </a:r>
            <a:endParaRPr lang="en-US" b="0" i="0" dirty="0">
              <a:solidFill>
                <a:srgbClr val="333E48"/>
              </a:solidFill>
              <a:effectLst/>
              <a:latin typeface="In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 - </a:t>
            </a:r>
            <a:r>
              <a:rPr lang="en-US" b="1" dirty="0" err="1"/>
              <a:t>Camada</a:t>
            </a:r>
            <a:r>
              <a:rPr lang="en-US" b="1" dirty="0"/>
              <a:t> Enlace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6LoWPAN – IPv6 over Low power Wireless Personal Area </a:t>
            </a:r>
            <a:r>
              <a:rPr lang="en-US" b="1" dirty="0" smtClean="0"/>
              <a:t>Network - </a:t>
            </a:r>
            <a:r>
              <a:rPr lang="en-US" dirty="0" err="1"/>
              <a:t>Baseado</a:t>
            </a:r>
            <a:r>
              <a:rPr lang="en-US" dirty="0"/>
              <a:t> no </a:t>
            </a:r>
            <a:r>
              <a:rPr lang="en-US" b="1" dirty="0"/>
              <a:t>IPv6</a:t>
            </a:r>
            <a:r>
              <a:rPr lang="en-US" dirty="0"/>
              <a:t>, </a:t>
            </a:r>
            <a:r>
              <a:rPr lang="en-US" dirty="0" err="1"/>
              <a:t>temos</a:t>
            </a:r>
            <a:r>
              <a:rPr lang="en-US" dirty="0"/>
              <a:t> a </a:t>
            </a:r>
            <a:r>
              <a:rPr lang="en-US" dirty="0" err="1"/>
              <a:t>tecnologia</a:t>
            </a:r>
            <a:r>
              <a:rPr lang="en-US" dirty="0"/>
              <a:t> </a:t>
            </a:r>
            <a:r>
              <a:rPr lang="en-US" b="1" dirty="0"/>
              <a:t>6loWPAN</a:t>
            </a:r>
            <a:r>
              <a:rPr lang="en-US" dirty="0"/>
              <a:t> (IPv6 over Low power Wireless Personal Area Network), que </a:t>
            </a:r>
            <a:r>
              <a:rPr lang="en-US" dirty="0" err="1"/>
              <a:t>permite</a:t>
            </a:r>
            <a:r>
              <a:rPr lang="en-US" dirty="0"/>
              <a:t> </a:t>
            </a:r>
            <a:r>
              <a:rPr lang="en-US" b="1" dirty="0" err="1"/>
              <a:t>trafegar</a:t>
            </a:r>
            <a:r>
              <a:rPr lang="en-US" b="1" dirty="0"/>
              <a:t> dados via IPv6 pela </a:t>
            </a:r>
            <a:r>
              <a:rPr lang="en-US" b="1" dirty="0" err="1"/>
              <a:t>rede</a:t>
            </a:r>
            <a:r>
              <a:rPr lang="en-US" b="1" dirty="0"/>
              <a:t> WPAN </a:t>
            </a:r>
            <a:r>
              <a:rPr lang="en-US" b="1" dirty="0" err="1"/>
              <a:t>padrão</a:t>
            </a:r>
            <a:r>
              <a:rPr lang="en-US" b="1" dirty="0"/>
              <a:t> 802.15.4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referimos</a:t>
            </a:r>
            <a:r>
              <a:rPr lang="en-US" dirty="0"/>
              <a:t> a WPAN (Wireless Personal Area Network), </a:t>
            </a:r>
            <a:r>
              <a:rPr lang="en-US" dirty="0" err="1"/>
              <a:t>falamos</a:t>
            </a:r>
            <a:r>
              <a:rPr lang="en-US" dirty="0"/>
              <a:t> de </a:t>
            </a:r>
            <a:r>
              <a:rPr lang="en-US" b="1" dirty="0" err="1"/>
              <a:t>curtas</a:t>
            </a:r>
            <a:r>
              <a:rPr lang="en-US" b="1" dirty="0"/>
              <a:t> </a:t>
            </a:r>
            <a:r>
              <a:rPr lang="en-US" b="1" dirty="0" err="1"/>
              <a:t>distâncias</a:t>
            </a:r>
            <a:r>
              <a:rPr lang="en-US" dirty="0"/>
              <a:t>. Um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de WPAN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formada</a:t>
            </a:r>
            <a:r>
              <a:rPr lang="en-US" dirty="0"/>
              <a:t> entre um mouse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fio</a:t>
            </a:r>
            <a:r>
              <a:rPr lang="en-US" dirty="0"/>
              <a:t> e o dongle </a:t>
            </a:r>
            <a:r>
              <a:rPr lang="en-US" dirty="0" err="1"/>
              <a:t>bluetooth</a:t>
            </a:r>
            <a:r>
              <a:rPr lang="en-US" dirty="0"/>
              <a:t> USB.</a:t>
            </a:r>
          </a:p>
        </p:txBody>
      </p:sp>
      <p:pic>
        <p:nvPicPr>
          <p:cNvPr id="9218" name="Picture 2" descr="rotocolos iot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0" y="3688080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-</a:t>
            </a:r>
            <a:r>
              <a:rPr lang="en-US" b="1" dirty="0" smtClean="0"/>
              <a:t> </a:t>
            </a:r>
            <a:r>
              <a:rPr lang="en-US" b="1" dirty="0" err="1"/>
              <a:t>C</a:t>
            </a:r>
            <a:r>
              <a:rPr lang="en-US" b="1" dirty="0" err="1" smtClean="0"/>
              <a:t>amada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T</a:t>
            </a:r>
            <a:r>
              <a:rPr lang="en-US" b="1" dirty="0" err="1" smtClean="0"/>
              <a:t>ransporte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TCP / </a:t>
            </a:r>
            <a:r>
              <a:rPr lang="en-US" b="1" dirty="0" smtClean="0"/>
              <a:t>UDP</a:t>
            </a:r>
            <a:r>
              <a:rPr lang="en-US" dirty="0" smtClean="0"/>
              <a:t>  - Transmission </a:t>
            </a:r>
            <a:r>
              <a:rPr lang="en-US" dirty="0"/>
              <a:t>Control Protocol (TCP</a:t>
            </a:r>
            <a:r>
              <a:rPr lang="en-US" dirty="0" smtClean="0"/>
              <a:t>) / </a:t>
            </a:r>
            <a:r>
              <a:rPr lang="en-US" u="sng" dirty="0"/>
              <a:t>User Datagram Protocol</a:t>
            </a:r>
            <a:r>
              <a:rPr lang="en-US" dirty="0"/>
              <a:t> (UDP)</a:t>
            </a:r>
          </a:p>
        </p:txBody>
      </p:sp>
      <p:pic>
        <p:nvPicPr>
          <p:cNvPr id="10242" name="Picture 2" descr="https://www.filipeflop.com/wp-content/uploads/2020/04/iot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48748"/>
            <a:ext cx="6690360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Protocolos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-</a:t>
            </a:r>
            <a:r>
              <a:rPr lang="en-US" b="1" dirty="0" smtClean="0"/>
              <a:t> </a:t>
            </a:r>
            <a:r>
              <a:rPr lang="en-US" b="1" dirty="0" err="1"/>
              <a:t>C</a:t>
            </a:r>
            <a:r>
              <a:rPr lang="en-US" b="1" dirty="0" err="1" smtClean="0"/>
              <a:t>amada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A</a:t>
            </a:r>
            <a:r>
              <a:rPr lang="en-US" b="1" dirty="0" err="1" smtClean="0"/>
              <a:t>plicação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MQTT – Message Queue Telemetry </a:t>
            </a:r>
            <a:r>
              <a:rPr lang="en-US" b="1" dirty="0" smtClean="0"/>
              <a:t>Transport</a:t>
            </a:r>
            <a:endParaRPr lang="en-US" dirty="0"/>
          </a:p>
        </p:txBody>
      </p:sp>
      <p:pic>
        <p:nvPicPr>
          <p:cNvPr id="11266" name="Picture 2" descr="https://www.filipeflop.com/wp-content/uploads/2020/04/iot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567" y="2581275"/>
            <a:ext cx="6157913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9485"/>
            <a:ext cx="10058400" cy="90045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200" dirty="0" err="1" smtClean="0"/>
              <a:t>Exemplo</a:t>
            </a:r>
            <a:r>
              <a:rPr lang="en-US" sz="3200" dirty="0" smtClean="0"/>
              <a:t> de </a:t>
            </a:r>
            <a:r>
              <a:rPr lang="en-US" sz="3200" dirty="0" err="1" smtClean="0"/>
              <a:t>sensores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102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sor de Umidade e Temperatura DHT11 - FilipeFl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29210"/>
            <a:ext cx="1788763" cy="17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7322" y="4016166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Umidade</a:t>
            </a:r>
            <a:endParaRPr lang="en-US" dirty="0"/>
          </a:p>
        </p:txBody>
      </p:sp>
      <p:pic>
        <p:nvPicPr>
          <p:cNvPr id="2052" name="Picture 4" descr="ódulo Sensor de Detecção de Som - Autocore Robótica - Arduino, Robótica,  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93" y="2482409"/>
            <a:ext cx="1904203" cy="19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739" y="4117973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Detector de </a:t>
            </a:r>
            <a:r>
              <a:rPr lang="en-US" dirty="0" err="1" smtClean="0"/>
              <a:t>som</a:t>
            </a:r>
            <a:endParaRPr lang="en-US" dirty="0"/>
          </a:p>
        </p:txBody>
      </p:sp>
      <p:pic>
        <p:nvPicPr>
          <p:cNvPr id="2054" name="Picture 6" descr="ensor de Velocidade Encoder - FilipeFlop Componentes Eletrônic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63" y="2486160"/>
            <a:ext cx="1677046" cy="16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37844" y="4200832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Velocidade</a:t>
            </a:r>
            <a:endParaRPr lang="en-US" dirty="0"/>
          </a:p>
        </p:txBody>
      </p:sp>
      <p:pic>
        <p:nvPicPr>
          <p:cNvPr id="2058" name="Picture 10" descr="ensor de Batimento Cardíaco / Monitor de Puls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68" y="2486160"/>
            <a:ext cx="1666132" cy="16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57464" y="4200832"/>
            <a:ext cx="208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Batimento Cardíaco</a:t>
            </a:r>
            <a:endParaRPr lang="pt-BR" dirty="0"/>
          </a:p>
        </p:txBody>
      </p:sp>
      <p:pic>
        <p:nvPicPr>
          <p:cNvPr id="2060" name="Picture 12" descr="ensor ultrassônico HC-SR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52" y="4527007"/>
            <a:ext cx="1766807" cy="176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63852" y="5983238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Distância</a:t>
            </a:r>
            <a:endParaRPr lang="en-US" dirty="0"/>
          </a:p>
        </p:txBody>
      </p:sp>
      <p:pic>
        <p:nvPicPr>
          <p:cNvPr id="2062" name="Picture 14" descr="ensor de Movimento Presença PIR HC-SR501 - Eletrogate - Loja de Arduino \\  Robót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37" y="4636194"/>
            <a:ext cx="1649921" cy="16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52223" y="5973191"/>
            <a:ext cx="1029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Presença</a:t>
            </a:r>
            <a:endParaRPr lang="en-US" dirty="0"/>
          </a:p>
        </p:txBody>
      </p:sp>
      <p:pic>
        <p:nvPicPr>
          <p:cNvPr id="2066" name="Picture 18" descr="ensor de Luminosidade LDR 5mm | Vida de Silíci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55" y="4707906"/>
            <a:ext cx="1578209" cy="15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97325" y="600683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Luz</a:t>
            </a:r>
            <a:endParaRPr lang="en-US" dirty="0"/>
          </a:p>
        </p:txBody>
      </p:sp>
      <p:pic>
        <p:nvPicPr>
          <p:cNvPr id="2068" name="Picture 20" descr="PX2050DP 10V Sensor de pressão 0 / 50kP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631" y="4689689"/>
            <a:ext cx="1346283" cy="13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251882" y="5983776"/>
            <a:ext cx="90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Protocolo</a:t>
            </a:r>
            <a:r>
              <a:rPr lang="en-US" b="1" dirty="0" smtClean="0"/>
              <a:t>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MQTT (</a:t>
            </a:r>
            <a:r>
              <a:rPr lang="en-US" dirty="0"/>
              <a:t>Message Queuing Telemetry Transport)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protocolo</a:t>
            </a:r>
            <a:r>
              <a:rPr lang="en-US" dirty="0"/>
              <a:t> de </a:t>
            </a: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para </a:t>
            </a:r>
            <a:r>
              <a:rPr lang="en-US" dirty="0" err="1"/>
              <a:t>máquina</a:t>
            </a:r>
            <a:r>
              <a:rPr lang="en-US" dirty="0"/>
              <a:t> (M2M - Machine to Machine) com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Internet of Things (</a:t>
            </a:r>
            <a:r>
              <a:rPr lang="en-US" dirty="0" err="1"/>
              <a:t>IoT</a:t>
            </a:r>
            <a:r>
              <a:rPr lang="en-US" dirty="0"/>
              <a:t>) que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 </a:t>
            </a:r>
            <a:r>
              <a:rPr lang="en-US" dirty="0" err="1"/>
              <a:t>protocolo</a:t>
            </a:r>
            <a:r>
              <a:rPr lang="en-US" dirty="0"/>
              <a:t> TCP/IP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modo</a:t>
            </a:r>
            <a:r>
              <a:rPr lang="en-US" dirty="0" smtClean="0"/>
              <a:t> de Request/ Response</a:t>
            </a:r>
            <a:endParaRPr lang="en-US" dirty="0"/>
          </a:p>
        </p:txBody>
      </p:sp>
      <p:pic>
        <p:nvPicPr>
          <p:cNvPr id="1028" name="Picture 4" descr="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93" y="4026935"/>
            <a:ext cx="7214373" cy="211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Protocolo</a:t>
            </a:r>
            <a:r>
              <a:rPr lang="en-US" b="1" dirty="0" smtClean="0"/>
              <a:t>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padrão</a:t>
            </a:r>
            <a:r>
              <a:rPr lang="en-US" dirty="0"/>
              <a:t> Observer </a:t>
            </a:r>
            <a:r>
              <a:rPr lang="en-US" dirty="0" err="1"/>
              <a:t>possuímos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atores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r>
              <a:rPr lang="en-US" dirty="0"/>
              <a:t>: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observadores</a:t>
            </a:r>
            <a:r>
              <a:rPr lang="en-US" dirty="0"/>
              <a:t> (observer) e o </a:t>
            </a:r>
            <a:r>
              <a:rPr lang="en-US" dirty="0" err="1"/>
              <a:t>sujeito</a:t>
            </a:r>
            <a:r>
              <a:rPr lang="en-US" dirty="0"/>
              <a:t> (subject).</a:t>
            </a:r>
            <a:endParaRPr lang="en-US" dirty="0"/>
          </a:p>
        </p:txBody>
      </p:sp>
      <p:pic>
        <p:nvPicPr>
          <p:cNvPr id="2050" name="Picture 2" descr="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97" y="2434114"/>
            <a:ext cx="7592901" cy="354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Protocolo</a:t>
            </a:r>
            <a:r>
              <a:rPr lang="en-US" b="1" dirty="0" smtClean="0"/>
              <a:t>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O </a:t>
            </a:r>
            <a:r>
              <a:rPr lang="en-US" dirty="0" err="1"/>
              <a:t>Padrão</a:t>
            </a:r>
            <a:r>
              <a:rPr lang="en-US" dirty="0"/>
              <a:t> Publish-Subscribe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parecido</a:t>
            </a:r>
            <a:r>
              <a:rPr lang="en-US" dirty="0"/>
              <a:t> com o </a:t>
            </a:r>
            <a:r>
              <a:rPr lang="en-US" dirty="0" err="1"/>
              <a:t>padrão</a:t>
            </a:r>
            <a:r>
              <a:rPr lang="en-US" dirty="0"/>
              <a:t> Observe, </a:t>
            </a:r>
            <a:r>
              <a:rPr lang="en-US" dirty="0" err="1"/>
              <a:t>porém</a:t>
            </a:r>
            <a:r>
              <a:rPr lang="en-US" dirty="0"/>
              <a:t>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adicionamos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 do Broker,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filtrar</a:t>
            </a:r>
            <a:r>
              <a:rPr lang="en-US" dirty="0"/>
              <a:t> as </a:t>
            </a:r>
            <a:r>
              <a:rPr lang="en-US" dirty="0" err="1"/>
              <a:t>mensagens</a:t>
            </a:r>
            <a:r>
              <a:rPr lang="en-US" dirty="0"/>
              <a:t> e saber </a:t>
            </a:r>
            <a:r>
              <a:rPr lang="en-US" dirty="0" err="1"/>
              <a:t>exatamente</a:t>
            </a:r>
            <a:r>
              <a:rPr lang="en-US" dirty="0"/>
              <a:t> para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enviar</a:t>
            </a:r>
            <a:r>
              <a:rPr lang="en-US" dirty="0"/>
              <a:t>. </a:t>
            </a:r>
            <a:r>
              <a:rPr lang="en-US" dirty="0" err="1"/>
              <a:t>Dessa</a:t>
            </a:r>
            <a:r>
              <a:rPr lang="en-US" dirty="0"/>
              <a:t> forma, o publisher e subscriber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se </a:t>
            </a:r>
            <a:r>
              <a:rPr lang="en-US" dirty="0" err="1"/>
              <a:t>conhecer</a:t>
            </a:r>
            <a:r>
              <a:rPr lang="en-US" dirty="0"/>
              <a:t> </a:t>
            </a:r>
            <a:r>
              <a:rPr lang="en-US" dirty="0" err="1"/>
              <a:t>diretamente</a:t>
            </a:r>
            <a:r>
              <a:rPr lang="en-US" dirty="0"/>
              <a:t> e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</a:t>
            </a:r>
            <a:r>
              <a:rPr lang="en-US" dirty="0" err="1"/>
              <a:t>conhecer</a:t>
            </a:r>
            <a:r>
              <a:rPr lang="en-US" dirty="0"/>
              <a:t> o Broker,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fará</a:t>
            </a:r>
            <a:r>
              <a:rPr lang="en-US" dirty="0"/>
              <a:t> a </a:t>
            </a:r>
            <a:r>
              <a:rPr lang="en-US" dirty="0" err="1"/>
              <a:t>notificação</a:t>
            </a:r>
            <a:r>
              <a:rPr lang="en-US" dirty="0"/>
              <a:t> da </a:t>
            </a:r>
            <a:r>
              <a:rPr lang="en-US" dirty="0" err="1"/>
              <a:t>mudança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 e </a:t>
            </a:r>
            <a:r>
              <a:rPr lang="en-US" dirty="0" err="1"/>
              <a:t>enviará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para </a:t>
            </a:r>
            <a:r>
              <a:rPr lang="en-US" dirty="0" err="1"/>
              <a:t>aqueles</a:t>
            </a:r>
            <a:r>
              <a:rPr lang="en-US" dirty="0"/>
              <a:t> que </a:t>
            </a:r>
            <a:r>
              <a:rPr lang="en-US" dirty="0" err="1"/>
              <a:t>tiverem</a:t>
            </a:r>
            <a:r>
              <a:rPr lang="en-US" dirty="0"/>
              <a:t> </a:t>
            </a:r>
            <a:r>
              <a:rPr lang="en-US" dirty="0" err="1"/>
              <a:t>inscritos</a:t>
            </a:r>
            <a:r>
              <a:rPr lang="en-US" dirty="0"/>
              <a:t> no </a:t>
            </a:r>
            <a:r>
              <a:rPr lang="en-US" dirty="0" err="1"/>
              <a:t>tópico</a:t>
            </a:r>
            <a:r>
              <a:rPr lang="en-US" dirty="0"/>
              <a:t> </a:t>
            </a:r>
            <a:r>
              <a:rPr lang="en-US" dirty="0" err="1"/>
              <a:t>referenciado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3074" name="Picture 2" descr="qtt_publish_subscriber_broker_IOT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40" y="3483980"/>
            <a:ext cx="5866158" cy="32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rvidor Eclipse Mosquitto MQTT na Nuvem: Como Criar uma Rede IoT Pessoal |  iMa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64" y="3624503"/>
            <a:ext cx="3088075" cy="32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0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Como </a:t>
            </a:r>
            <a:r>
              <a:rPr lang="en-US" dirty="0" err="1" smtClean="0"/>
              <a:t>funciona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Atores</a:t>
            </a:r>
            <a:r>
              <a:rPr lang="en-US" dirty="0" smtClean="0"/>
              <a:t> </a:t>
            </a:r>
            <a:r>
              <a:rPr lang="en-US" dirty="0"/>
              <a:t>do Sistema</a:t>
            </a:r>
          </a:p>
          <a:p>
            <a:pPr lvl="1"/>
            <a:r>
              <a:rPr lang="en-US" dirty="0"/>
              <a:t>Broker</a:t>
            </a:r>
          </a:p>
          <a:p>
            <a:r>
              <a:rPr lang="en-US" dirty="0"/>
              <a:t>O Broker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intermediário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r>
              <a:rPr lang="en-US" dirty="0"/>
              <a:t>.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enviados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nele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tratados</a:t>
            </a:r>
            <a:r>
              <a:rPr lang="en-US" dirty="0"/>
              <a:t> e </a:t>
            </a:r>
            <a:r>
              <a:rPr lang="en-US" dirty="0" err="1"/>
              <a:t>passados</a:t>
            </a:r>
            <a:r>
              <a:rPr lang="en-US" dirty="0"/>
              <a:t> </a:t>
            </a:r>
            <a:r>
              <a:rPr lang="en-US" dirty="0" err="1"/>
              <a:t>adiante</a:t>
            </a:r>
            <a:r>
              <a:rPr lang="en-US" dirty="0"/>
              <a:t>.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existir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um broker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sistema</a:t>
            </a:r>
            <a:r>
              <a:rPr lang="en-US" dirty="0"/>
              <a:t>, que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compartilhar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recebidos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que </a:t>
            </a:r>
            <a:r>
              <a:rPr lang="en-US" dirty="0" err="1"/>
              <a:t>possuem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dados </a:t>
            </a:r>
            <a:r>
              <a:rPr lang="en-US" dirty="0" err="1"/>
              <a:t>requisitados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Cliente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: </a:t>
            </a:r>
            <a:r>
              <a:rPr lang="en-US" dirty="0" err="1"/>
              <a:t>Postagem</a:t>
            </a:r>
            <a:r>
              <a:rPr lang="en-US" dirty="0"/>
              <a:t> e </a:t>
            </a:r>
            <a:r>
              <a:rPr lang="en-US" dirty="0" err="1"/>
              <a:t>Recebimento</a:t>
            </a:r>
            <a:r>
              <a:rPr lang="en-US" dirty="0"/>
              <a:t>, "publish" e "subscriber",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atuar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Postagem</a:t>
            </a:r>
            <a:r>
              <a:rPr lang="en-US" dirty="0"/>
              <a:t>, no </a:t>
            </a:r>
            <a:r>
              <a:rPr lang="en-US" dirty="0" err="1"/>
              <a:t>Recebimento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tempo. Mas </a:t>
            </a:r>
            <a:r>
              <a:rPr lang="en-US" dirty="0" err="1"/>
              <a:t>independente</a:t>
            </a:r>
            <a:r>
              <a:rPr lang="en-US" dirty="0"/>
              <a:t> de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,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a </a:t>
            </a:r>
            <a:r>
              <a:rPr lang="en-US" dirty="0" err="1"/>
              <a:t>presença</a:t>
            </a:r>
            <a:r>
              <a:rPr lang="en-US" dirty="0"/>
              <a:t> de um Broker para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intermediação</a:t>
            </a:r>
            <a:r>
              <a:rPr lang="en-US" dirty="0"/>
              <a:t> dos dados entre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Internet das </a:t>
            </a:r>
            <a:r>
              <a:rPr lang="en-US" b="1" dirty="0" err="1" smtClean="0"/>
              <a:t>Coisas</a:t>
            </a:r>
            <a:r>
              <a:rPr lang="en-US" b="1" dirty="0" smtClean="0"/>
              <a:t> -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mensagens</a:t>
            </a:r>
            <a:endParaRPr lang="en-US" dirty="0"/>
          </a:p>
          <a:p>
            <a:r>
              <a:rPr lang="en-US" dirty="0" err="1"/>
              <a:t>Primeiramente</a:t>
            </a:r>
            <a:r>
              <a:rPr lang="en-US" dirty="0"/>
              <a:t>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dos 3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mensagem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seguida</a:t>
            </a:r>
            <a:r>
              <a:rPr lang="en-US" dirty="0"/>
              <a:t> </a:t>
            </a:r>
            <a:r>
              <a:rPr lang="en-US" dirty="0" err="1"/>
              <a:t>teremos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disponiveis</a:t>
            </a:r>
            <a:r>
              <a:rPr lang="en-US" dirty="0"/>
              <a:t> no </a:t>
            </a:r>
            <a:r>
              <a:rPr lang="en-US" dirty="0" err="1"/>
              <a:t>protocolo</a:t>
            </a:r>
            <a:r>
              <a:rPr lang="en-US" dirty="0"/>
              <a:t> e </a:t>
            </a:r>
            <a:r>
              <a:rPr lang="en-US" dirty="0" err="1"/>
              <a:t>repestivos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que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no header para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mensagem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Connect</a:t>
            </a:r>
          </a:p>
          <a:p>
            <a:r>
              <a:rPr lang="en-US" dirty="0" err="1"/>
              <a:t>Tenta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conexão</a:t>
            </a:r>
            <a:r>
              <a:rPr lang="en-US" dirty="0"/>
              <a:t> com o Broker e </a:t>
            </a:r>
            <a:r>
              <a:rPr lang="en-US" dirty="0" err="1"/>
              <a:t>espera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que a </a:t>
            </a:r>
            <a:r>
              <a:rPr lang="en-US" dirty="0" err="1"/>
              <a:t>conexão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estabelecida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a </a:t>
            </a:r>
            <a:r>
              <a:rPr lang="en-US" dirty="0" err="1"/>
              <a:t>escutar</a:t>
            </a:r>
            <a:r>
              <a:rPr lang="en-US" dirty="0"/>
              <a:t> as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publicadas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Disconnect</a:t>
            </a:r>
          </a:p>
          <a:p>
            <a:r>
              <a:rPr lang="en-US" dirty="0" err="1"/>
              <a:t>Espera</a:t>
            </a:r>
            <a:r>
              <a:rPr lang="en-US" dirty="0"/>
              <a:t> que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que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e </a:t>
            </a:r>
            <a:r>
              <a:rPr lang="en-US" dirty="0" err="1"/>
              <a:t>finaliza</a:t>
            </a:r>
            <a:r>
              <a:rPr lang="en-US" dirty="0"/>
              <a:t> a </a:t>
            </a:r>
            <a:r>
              <a:rPr lang="en-US" dirty="0" err="1"/>
              <a:t>conexão</a:t>
            </a:r>
            <a:r>
              <a:rPr lang="en-US" dirty="0"/>
              <a:t> TCP/IP, </a:t>
            </a:r>
            <a:r>
              <a:rPr lang="en-US" dirty="0" err="1"/>
              <a:t>parando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 de </a:t>
            </a:r>
            <a:r>
              <a:rPr lang="en-US" dirty="0" err="1"/>
              <a:t>escutar</a:t>
            </a:r>
            <a:r>
              <a:rPr lang="en-US" dirty="0"/>
              <a:t> as </a:t>
            </a:r>
            <a:r>
              <a:rPr lang="en-US" dirty="0" err="1"/>
              <a:t>mensagens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publicadas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Publish</a:t>
            </a:r>
          </a:p>
          <a:p>
            <a:r>
              <a:rPr lang="en-US" dirty="0" err="1"/>
              <a:t>Retorna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enviada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MQTT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70462"/>
              </p:ext>
            </p:extLst>
          </p:nvPr>
        </p:nvGraphicFramePr>
        <p:xfrm>
          <a:off x="983699" y="995749"/>
          <a:ext cx="9028404" cy="5702472"/>
        </p:xfrm>
        <a:graphic>
          <a:graphicData uri="http://schemas.openxmlformats.org/drawingml/2006/table">
            <a:tbl>
              <a:tblPr/>
              <a:tblGrid>
                <a:gridCol w="2257101"/>
                <a:gridCol w="2257101"/>
                <a:gridCol w="2257101"/>
                <a:gridCol w="2257101"/>
              </a:tblGrid>
              <a:tr h="2449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Valor</a:t>
                      </a:r>
                    </a:p>
                  </a:txBody>
                  <a:tcPr marL="46776" marR="46776" marT="23388" marB="2338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Nome</a:t>
                      </a:r>
                    </a:p>
                  </a:txBody>
                  <a:tcPr marL="46776" marR="46776" marT="23388" marB="2338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Direção</a:t>
                      </a:r>
                    </a:p>
                  </a:txBody>
                  <a:tcPr marL="46776" marR="46776" marT="23388" marB="2338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Descrição</a:t>
                      </a:r>
                    </a:p>
                  </a:txBody>
                  <a:tcPr marL="46776" marR="46776" marT="23388" marB="23388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Reservado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Proibido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Reservado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CONNECT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Cliente para Servidor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Requisição do cliente para conectar ao servidor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2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CONNACK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Reconhecimento da conexão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PUBLISH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Cliente para Servidor ou 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Publicar mensagem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PUBACK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Cliente para Servidor ou 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Reconhecimento da publicação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PUBREC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Publicação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recebida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Publicação recebida(parte 2 do QoS=1)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PUBREL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Cliente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cliente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Publicação lançada(parte 2 do QoS=2)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PUBCOMP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Cliente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cliente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Publicação completa(parte 3 do QoS=2)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SUBSCRIBE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Cliente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Pedido de inscrição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SUBACK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Reconhcimento de inscrição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UNSUBSCRIBE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Cliente</a:t>
                      </a:r>
                      <a:r>
                        <a:rPr lang="en-US" sz="1400" dirty="0">
                          <a:effectLst/>
                        </a:rPr>
                        <a:t> para </a:t>
                      </a:r>
                      <a:r>
                        <a:rPr lang="en-US" sz="1400" dirty="0" err="1">
                          <a:effectLst/>
                        </a:rPr>
                        <a:t>Servidor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Pedido de desinsção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cs-CZ" sz="1400">
                          <a:effectLst/>
                        </a:rPr>
                        <a:t>11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UNSUBACK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Reconhecimento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desinscrição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12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PINGREQ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Requisição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Requisição</a:t>
                      </a:r>
                      <a:r>
                        <a:rPr lang="en-US" sz="1400" dirty="0">
                          <a:effectLst/>
                        </a:rPr>
                        <a:t> PING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>
                          <a:effectLst/>
                        </a:rPr>
                        <a:t>13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PINGRESP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Servidor para cliente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Resposta</a:t>
                      </a:r>
                      <a:r>
                        <a:rPr lang="en-US" sz="1400" dirty="0">
                          <a:effectLst/>
                        </a:rPr>
                        <a:t> PING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14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DISCONNECTy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Cliente para Servidor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Cliente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esta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desconectado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15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Reservado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Proibido</a:t>
                      </a: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Reservado</a:t>
                      </a:r>
                      <a:endParaRPr lang="en-US" sz="1400" dirty="0">
                        <a:effectLst/>
                      </a:endParaRPr>
                    </a:p>
                  </a:txBody>
                  <a:tcPr marL="46776" marR="46776" marT="23388" marB="233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83699" y="195530"/>
            <a:ext cx="9028402" cy="815608"/>
          </a:xfrm>
          <a:prstGeom prst="rect">
            <a:avLst/>
          </a:prstGeom>
          <a:solidFill>
            <a:srgbClr val="E9EC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charset="0"/>
                <a:ea typeface="-apple-system" charset="0"/>
              </a:rPr>
              <a:t>Tabela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charset="0"/>
                <a:ea typeface="-apple-system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charset="0"/>
                <a:ea typeface="-apple-system" charset="0"/>
              </a:rPr>
              <a:t>mensagens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Arial" charset="0"/>
              <a:ea typeface="-apple-system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Como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Linguagens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r>
              <a:rPr lang="en-US" dirty="0" smtClean="0"/>
              <a:t>: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JavaScript  </a:t>
            </a:r>
          </a:p>
          <a:p>
            <a:r>
              <a:rPr lang="en-US" dirty="0" smtClean="0"/>
              <a:t>C#  </a:t>
            </a:r>
          </a:p>
          <a:p>
            <a:r>
              <a:rPr lang="en-US" dirty="0" smtClean="0"/>
              <a:t>C++</a:t>
            </a:r>
          </a:p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6146" name="Picture 2" descr="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51" y="1845734"/>
            <a:ext cx="7330301" cy="30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Vantagens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 </a:t>
            </a:r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,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B</a:t>
            </a:r>
            <a:r>
              <a:rPr lang="en-US" dirty="0" err="1" smtClean="0"/>
              <a:t>aixa</a:t>
            </a:r>
            <a:r>
              <a:rPr lang="en-US" dirty="0" smtClean="0"/>
              <a:t>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r>
              <a:rPr lang="en-US" dirty="0"/>
              <a:t> para o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 smtClean="0"/>
              <a:t>mensagem</a:t>
            </a:r>
            <a:r>
              <a:rPr lang="en-US" dirty="0" smtClean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B</a:t>
            </a:r>
            <a:r>
              <a:rPr lang="en-US" dirty="0" err="1" smtClean="0"/>
              <a:t>aixo</a:t>
            </a:r>
            <a:r>
              <a:rPr lang="en-US" dirty="0" smtClean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banda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Quais</a:t>
            </a:r>
            <a:r>
              <a:rPr lang="en-US" dirty="0"/>
              <a:t> as </a:t>
            </a:r>
            <a:r>
              <a:rPr lang="en-US" dirty="0" err="1"/>
              <a:t>vantagens</a:t>
            </a:r>
            <a:r>
              <a:rPr lang="en-US" dirty="0"/>
              <a:t> do MQTT </a:t>
            </a:r>
            <a:r>
              <a:rPr lang="en-US" dirty="0" err="1"/>
              <a:t>sobre</a:t>
            </a:r>
            <a:r>
              <a:rPr lang="en-US" dirty="0"/>
              <a:t> o HTTP?</a:t>
            </a:r>
          </a:p>
          <a:p>
            <a:pPr algn="just"/>
            <a:r>
              <a:rPr lang="en-US" dirty="0"/>
              <a:t>As </a:t>
            </a:r>
            <a:r>
              <a:rPr lang="en-US" dirty="0" err="1"/>
              <a:t>vantagens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 </a:t>
            </a:r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, a </a:t>
            </a:r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r>
              <a:rPr lang="en-US" dirty="0"/>
              <a:t> para o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/>
              <a:t>mensagem</a:t>
            </a:r>
            <a:r>
              <a:rPr lang="en-US" dirty="0"/>
              <a:t> e o </a:t>
            </a:r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banda</a:t>
            </a:r>
            <a:r>
              <a:rPr lang="en-US" dirty="0"/>
              <a:t>.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referente</a:t>
            </a:r>
            <a:r>
              <a:rPr lang="en-US" dirty="0"/>
              <a:t>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armazenar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dos brokers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tópicos</a:t>
            </a:r>
            <a:r>
              <a:rPr lang="en-US" dirty="0"/>
              <a:t> 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, </a:t>
            </a:r>
            <a:r>
              <a:rPr lang="en-US" dirty="0" err="1"/>
              <a:t>considerando</a:t>
            </a:r>
            <a:r>
              <a:rPr lang="en-US" dirty="0"/>
              <a:t> que o </a:t>
            </a:r>
            <a:r>
              <a:rPr lang="en-US" dirty="0" err="1"/>
              <a:t>mqtt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um header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enxuto</a:t>
            </a:r>
            <a:r>
              <a:rPr lang="en-US" dirty="0"/>
              <a:t>.</a:t>
            </a:r>
          </a:p>
          <a:p>
            <a:r>
              <a:rPr lang="en-US" dirty="0" err="1"/>
              <a:t>Qual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do header </a:t>
            </a:r>
            <a:r>
              <a:rPr lang="en-US" dirty="0" err="1"/>
              <a:t>fixo</a:t>
            </a:r>
            <a:r>
              <a:rPr lang="en-US" dirty="0"/>
              <a:t> do MQTT?</a:t>
            </a:r>
          </a:p>
          <a:p>
            <a:r>
              <a:rPr lang="en-US" dirty="0"/>
              <a:t>2 bytes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17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Aplicações</a:t>
            </a:r>
            <a:r>
              <a:rPr lang="en-US" dirty="0" smtClean="0"/>
              <a:t> com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Características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Microcontrolador</a:t>
            </a:r>
            <a:r>
              <a:rPr lang="en-US" dirty="0"/>
              <a:t> ATmega328;</a:t>
            </a:r>
            <a:br>
              <a:rPr lang="en-US" dirty="0"/>
            </a:br>
            <a:r>
              <a:rPr lang="en-US" dirty="0"/>
              <a:t>– 5V de </a:t>
            </a:r>
            <a:r>
              <a:rPr lang="en-US" dirty="0" err="1"/>
              <a:t>tensão</a:t>
            </a:r>
            <a:r>
              <a:rPr lang="en-US" dirty="0"/>
              <a:t> de </a:t>
            </a:r>
            <a:r>
              <a:rPr lang="en-US" dirty="0" err="1"/>
              <a:t>operação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Tensão</a:t>
            </a:r>
            <a:r>
              <a:rPr lang="en-US" dirty="0"/>
              <a:t> de entrada (</a:t>
            </a:r>
            <a:r>
              <a:rPr lang="en-US" dirty="0" err="1"/>
              <a:t>recomendado</a:t>
            </a:r>
            <a:r>
              <a:rPr lang="en-US" dirty="0"/>
              <a:t>) de 7 a12V;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Tensão</a:t>
            </a:r>
            <a:r>
              <a:rPr lang="en-US" dirty="0"/>
              <a:t> de entrada (</a:t>
            </a:r>
            <a:r>
              <a:rPr lang="en-US" dirty="0" err="1"/>
              <a:t>limites</a:t>
            </a:r>
            <a:r>
              <a:rPr lang="en-US" dirty="0"/>
              <a:t>) de 6 a 20V;</a:t>
            </a:r>
            <a:br>
              <a:rPr lang="en-US" dirty="0"/>
            </a:br>
            <a:r>
              <a:rPr lang="en-US" dirty="0"/>
              <a:t>– 14 </a:t>
            </a:r>
            <a:r>
              <a:rPr lang="en-US" dirty="0" err="1"/>
              <a:t>pinos</a:t>
            </a:r>
            <a:r>
              <a:rPr lang="en-US" dirty="0"/>
              <a:t> de E / S </a:t>
            </a:r>
            <a:r>
              <a:rPr lang="en-US" dirty="0" err="1"/>
              <a:t>digitais</a:t>
            </a:r>
            <a:r>
              <a:rPr lang="en-US" dirty="0"/>
              <a:t> (6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saídas</a:t>
            </a:r>
            <a:r>
              <a:rPr lang="en-US" dirty="0"/>
              <a:t> PWM);</a:t>
            </a:r>
            <a:br>
              <a:rPr lang="en-US" dirty="0"/>
            </a:br>
            <a:r>
              <a:rPr lang="en-US" dirty="0"/>
              <a:t>– 6 </a:t>
            </a:r>
            <a:r>
              <a:rPr lang="en-US" dirty="0" err="1"/>
              <a:t>pinos</a:t>
            </a:r>
            <a:r>
              <a:rPr lang="en-US" dirty="0"/>
              <a:t> de entrada </a:t>
            </a:r>
            <a:r>
              <a:rPr lang="en-US" dirty="0" err="1"/>
              <a:t>analógica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– 40mA de </a:t>
            </a:r>
            <a:r>
              <a:rPr lang="en-US" dirty="0" err="1"/>
              <a:t>corrente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pino</a:t>
            </a:r>
            <a:r>
              <a:rPr lang="en-US" dirty="0"/>
              <a:t> de entrada/</a:t>
            </a:r>
            <a:r>
              <a:rPr lang="en-US" dirty="0" err="1"/>
              <a:t>saída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5V;</a:t>
            </a:r>
            <a:br>
              <a:rPr lang="en-US" dirty="0"/>
            </a:br>
            <a:r>
              <a:rPr lang="en-US" dirty="0"/>
              <a:t>– 50mA de </a:t>
            </a:r>
            <a:r>
              <a:rPr lang="en-US" dirty="0" err="1"/>
              <a:t>corrente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para o </a:t>
            </a:r>
            <a:r>
              <a:rPr lang="en-US" dirty="0" err="1"/>
              <a:t>pino</a:t>
            </a:r>
            <a:r>
              <a:rPr lang="en-US" dirty="0"/>
              <a:t> de 3.3V;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Memória</a:t>
            </a:r>
            <a:r>
              <a:rPr lang="en-US" dirty="0"/>
              <a:t> Flash de 32 KB, </a:t>
            </a:r>
            <a:r>
              <a:rPr lang="en-US" dirty="0" err="1"/>
              <a:t>onde</a:t>
            </a:r>
            <a:r>
              <a:rPr lang="en-US" dirty="0"/>
              <a:t> 0,5 KB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bootloader;</a:t>
            </a:r>
            <a:br>
              <a:rPr lang="en-US" dirty="0"/>
            </a:br>
            <a:r>
              <a:rPr lang="en-US" dirty="0"/>
              <a:t>– SRAM de 2 KB;</a:t>
            </a:r>
            <a:br>
              <a:rPr lang="en-US" dirty="0"/>
            </a:br>
            <a:r>
              <a:rPr lang="en-US" dirty="0"/>
              <a:t>– EEPROM de 1 KB;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Velocidade</a:t>
            </a:r>
            <a:r>
              <a:rPr lang="en-US" dirty="0"/>
              <a:t> de clock de 16 MHz;</a:t>
            </a:r>
          </a:p>
        </p:txBody>
      </p:sp>
      <p:sp>
        <p:nvSpPr>
          <p:cNvPr id="4" name="AutoShape 2" descr="ompatível Arduino Uno R3 Atmega328 Smd Sem Cabo Usb Make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276" name="Picture 4" descr="laca Uno R3 + Cabo USB para Arduino - Loja FilipeFl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021" y="2389610"/>
            <a:ext cx="3742841" cy="37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www.enacomp.com.br/images/borders/left-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35797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ódulo ESP8266 NodeM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2347" r="20892" b="10612"/>
          <a:stretch/>
        </p:blipFill>
        <p:spPr bwMode="auto">
          <a:xfrm>
            <a:off x="3102963" y="1291098"/>
            <a:ext cx="6850505" cy="44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9652" y="5869094"/>
            <a:ext cx="11662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www.filipeflop.com</a:t>
            </a:r>
            <a:r>
              <a:rPr lang="en-US" dirty="0"/>
              <a:t>/</a:t>
            </a:r>
            <a:r>
              <a:rPr lang="en-US" dirty="0" err="1"/>
              <a:t>universidade</a:t>
            </a:r>
            <a:r>
              <a:rPr lang="en-US" dirty="0"/>
              <a:t>/</a:t>
            </a:r>
            <a:r>
              <a:rPr lang="en-US" dirty="0" err="1"/>
              <a:t>aprenda</a:t>
            </a:r>
            <a:r>
              <a:rPr lang="en-US" dirty="0"/>
              <a:t>-</a:t>
            </a:r>
            <a:r>
              <a:rPr lang="en-US" dirty="0" err="1"/>
              <a:t>iot</a:t>
            </a:r>
            <a:r>
              <a:rPr lang="en-US" dirty="0"/>
              <a:t>-</a:t>
            </a:r>
            <a:r>
              <a:rPr lang="en-US" dirty="0" err="1"/>
              <a:t>em</a:t>
            </a:r>
            <a:r>
              <a:rPr lang="en-US" dirty="0"/>
              <a:t>-casa-</a:t>
            </a:r>
            <a:r>
              <a:rPr lang="en-US" dirty="0" err="1"/>
              <a:t>iniciante</a:t>
            </a:r>
            <a:r>
              <a:rPr lang="en-US" dirty="0"/>
              <a:t>/aula-6-como-programar-o-esp8266-nodemcu/</a:t>
            </a:r>
          </a:p>
        </p:txBody>
      </p:sp>
    </p:spTree>
    <p:extLst>
      <p:ext uri="{BB962C8B-B14F-4D97-AF65-F5344CB8AC3E}">
        <p14:creationId xmlns:p14="http://schemas.microsoft.com/office/powerpoint/2010/main" val="4781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9485"/>
            <a:ext cx="10058400" cy="900452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Introdução</a:t>
            </a:r>
            <a:endParaRPr lang="en-US" dirty="0"/>
          </a:p>
        </p:txBody>
      </p:sp>
      <p:pic>
        <p:nvPicPr>
          <p:cNvPr id="102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200" dirty="0" err="1" smtClean="0"/>
              <a:t>Exemplo</a:t>
            </a:r>
            <a:r>
              <a:rPr lang="en-US" sz="3200" dirty="0" smtClean="0"/>
              <a:t> de </a:t>
            </a:r>
            <a:r>
              <a:rPr lang="en-US" sz="3200" dirty="0" err="1" smtClean="0"/>
              <a:t>Atuadores</a:t>
            </a:r>
            <a:endParaRPr lang="en-US" sz="3200" dirty="0"/>
          </a:p>
        </p:txBody>
      </p:sp>
      <p:pic>
        <p:nvPicPr>
          <p:cNvPr id="3074" name="Picture 2" descr="tuadores de máquinas e equipamentos - Blog Manutenção em Fo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99" y="2428664"/>
            <a:ext cx="627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20693" y="5286164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Motores</a:t>
            </a:r>
            <a:endParaRPr lang="en-US" dirty="0"/>
          </a:p>
        </p:txBody>
      </p:sp>
      <p:pic>
        <p:nvPicPr>
          <p:cNvPr id="3076" name="Picture 4" descr="âmpadas de LED para vender são garantia de faturar al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64" y="2820693"/>
            <a:ext cx="3937537" cy="20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875977" y="525472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Lâmpadas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 board</a:t>
            </a:r>
            <a:endParaRPr lang="en-US" dirty="0"/>
          </a:p>
        </p:txBody>
      </p:sp>
      <p:pic>
        <p:nvPicPr>
          <p:cNvPr id="55298" name="Picture 2" descr="rotoboard 830 pontos | Vida de Silíc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7" y="2417735"/>
            <a:ext cx="2134563" cy="15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" y="4331644"/>
            <a:ext cx="1859831" cy="1643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41" y="2023963"/>
            <a:ext cx="6424945" cy="4228751"/>
          </a:xfrm>
          <a:prstGeom prst="rect">
            <a:avLst/>
          </a:prstGeom>
        </p:spPr>
      </p:pic>
      <p:pic>
        <p:nvPicPr>
          <p:cNvPr id="9" name="Picture 8" descr="https://www.enacomp.com.br/images/borders/left-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Eletrônicos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80" y="2481279"/>
            <a:ext cx="9474200" cy="3302000"/>
          </a:xfrm>
        </p:spPr>
      </p:pic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4332" y="229661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6" y="2820692"/>
            <a:ext cx="2730500" cy="2336800"/>
          </a:xfrm>
        </p:spPr>
      </p:pic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820692"/>
            <a:ext cx="5308600" cy="326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737360"/>
            <a:ext cx="181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Transistor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90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3" y="2365375"/>
            <a:ext cx="1854200" cy="2984500"/>
          </a:xfrm>
        </p:spPr>
      </p:pic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009900"/>
            <a:ext cx="9029700" cy="111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68600"/>
            <a:ext cx="9271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67" y="1845734"/>
            <a:ext cx="9937513" cy="42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LED – Light Emitter </a:t>
            </a:r>
            <a:r>
              <a:rPr lang="en-US" dirty="0" err="1" smtClean="0"/>
              <a:t>Diod</a:t>
            </a:r>
            <a:endParaRPr lang="en-US" dirty="0"/>
          </a:p>
        </p:txBody>
      </p:sp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4" y="3107295"/>
            <a:ext cx="9334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71" y="4652249"/>
            <a:ext cx="3323770" cy="1623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1" y="1845734"/>
            <a:ext cx="2929944" cy="443007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7" y="1801246"/>
            <a:ext cx="7066833" cy="2693262"/>
          </a:xfrm>
        </p:spPr>
      </p:pic>
    </p:spTree>
    <p:extLst>
      <p:ext uri="{BB962C8B-B14F-4D97-AF65-F5344CB8AC3E}">
        <p14:creationId xmlns:p14="http://schemas.microsoft.com/office/powerpoint/2010/main" val="6042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 – </a:t>
            </a:r>
            <a:r>
              <a:rPr lang="en-US" dirty="0" err="1" smtClean="0"/>
              <a:t>Analógico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0" y="2019884"/>
            <a:ext cx="5340098" cy="28067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39" y="2019884"/>
            <a:ext cx="4833713" cy="1927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48" y="4081198"/>
            <a:ext cx="2735805" cy="20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 smtClean="0"/>
              <a:t>Eletrônicos</a:t>
            </a:r>
            <a:endParaRPr lang="en-US" dirty="0"/>
          </a:p>
        </p:txBody>
      </p:sp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0" y="2244887"/>
            <a:ext cx="3876930" cy="309769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1" y="2244887"/>
            <a:ext cx="5719185" cy="34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Arduinos</a:t>
            </a:r>
            <a:endParaRPr lang="en-US" dirty="0"/>
          </a:p>
        </p:txBody>
      </p:sp>
      <p:pic>
        <p:nvPicPr>
          <p:cNvPr id="4" name="Picture 3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71308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17"/>
          <a:stretch/>
        </p:blipFill>
        <p:spPr>
          <a:xfrm>
            <a:off x="-1682" y="2023963"/>
            <a:ext cx="5261698" cy="2811508"/>
          </a:xfr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8"/>
          <a:stretch/>
        </p:blipFill>
        <p:spPr>
          <a:xfrm>
            <a:off x="5996062" y="2023963"/>
            <a:ext cx="5636951" cy="28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9485"/>
            <a:ext cx="10058400" cy="900452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charset="2"/>
              <a:buChar char="§"/>
            </a:pPr>
            <a:r>
              <a:rPr lang="en-US" sz="3200" dirty="0" err="1" smtClean="0"/>
              <a:t>Dispositivo</a:t>
            </a:r>
            <a:r>
              <a:rPr lang="en-US" sz="3200" dirty="0" smtClean="0"/>
              <a:t> </a:t>
            </a:r>
            <a:r>
              <a:rPr lang="en-US" sz="3200" dirty="0" err="1" smtClean="0"/>
              <a:t>embarcado</a:t>
            </a:r>
            <a:r>
              <a:rPr lang="en-US" sz="3200" dirty="0" smtClean="0"/>
              <a:t>: </a:t>
            </a:r>
            <a:r>
              <a:rPr lang="en-US" sz="3200" dirty="0"/>
              <a:t>um </a:t>
            </a:r>
            <a:r>
              <a:rPr lang="en-US" sz="3200" dirty="0" err="1"/>
              <a:t>computador</a:t>
            </a:r>
            <a:r>
              <a:rPr lang="en-US" sz="3200" dirty="0"/>
              <a:t> </a:t>
            </a:r>
            <a:r>
              <a:rPr lang="en-US" sz="3200" dirty="0" err="1" smtClean="0"/>
              <a:t>desenvolvido</a:t>
            </a:r>
            <a:r>
              <a:rPr lang="en-US" sz="3200" dirty="0" smtClean="0"/>
              <a:t> para </a:t>
            </a:r>
            <a:r>
              <a:rPr lang="en-US" sz="3200" dirty="0"/>
              <a:t>o </a:t>
            </a:r>
            <a:r>
              <a:rPr lang="en-US" sz="3200" dirty="0" err="1"/>
              <a:t>único</a:t>
            </a:r>
            <a:r>
              <a:rPr lang="en-US" sz="3200" dirty="0"/>
              <a:t> </a:t>
            </a:r>
            <a:r>
              <a:rPr lang="en-US" sz="3200" dirty="0" err="1"/>
              <a:t>propósito</a:t>
            </a:r>
            <a:r>
              <a:rPr lang="en-US" sz="3200" dirty="0"/>
              <a:t> da </a:t>
            </a:r>
            <a:r>
              <a:rPr lang="en-US" sz="3200" dirty="0" err="1"/>
              <a:t>sua</a:t>
            </a:r>
            <a:r>
              <a:rPr lang="en-US" sz="3200" dirty="0"/>
              <a:t> </a:t>
            </a:r>
            <a:r>
              <a:rPr lang="en-US" sz="3200" dirty="0" err="1"/>
              <a:t>aplicação</a:t>
            </a:r>
            <a:r>
              <a:rPr lang="en-US" sz="3200" dirty="0"/>
              <a:t>, </a:t>
            </a:r>
            <a:r>
              <a:rPr lang="en-US" sz="3200" dirty="0" err="1"/>
              <a:t>ao</a:t>
            </a:r>
            <a:r>
              <a:rPr lang="en-US" sz="3200" dirty="0"/>
              <a:t> </a:t>
            </a:r>
            <a:r>
              <a:rPr lang="en-US" sz="3200" dirty="0" err="1"/>
              <a:t>invés</a:t>
            </a:r>
            <a:r>
              <a:rPr lang="en-US" sz="3200" dirty="0"/>
              <a:t> de prover um </a:t>
            </a:r>
            <a:r>
              <a:rPr lang="en-US" sz="3200" dirty="0" err="1"/>
              <a:t>sistema</a:t>
            </a:r>
            <a:r>
              <a:rPr lang="en-US" sz="3200" dirty="0"/>
              <a:t> </a:t>
            </a:r>
            <a:r>
              <a:rPr lang="en-US" sz="3200" dirty="0" err="1"/>
              <a:t>computacional</a:t>
            </a:r>
            <a:r>
              <a:rPr lang="en-US" sz="3200" dirty="0"/>
              <a:t> </a:t>
            </a:r>
            <a:r>
              <a:rPr lang="en-US" sz="3200" dirty="0" err="1"/>
              <a:t>generalizado</a:t>
            </a:r>
            <a:r>
              <a:rPr lang="en-US" sz="3200" dirty="0" smtClean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sz="3000" dirty="0" err="1" smtClean="0"/>
              <a:t>Exemplos</a:t>
            </a:r>
            <a:r>
              <a:rPr lang="en-US" sz="3000" dirty="0" smtClean="0"/>
              <a:t>:</a:t>
            </a:r>
          </a:p>
        </p:txBody>
      </p:sp>
      <p:pic>
        <p:nvPicPr>
          <p:cNvPr id="102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0 Esp32 Wifi + Bluetooth Esp32s Esp-wroom-3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http2.mlstatic.com/D_NQ_NP_2X_968111-MLB42844100685_072020-F.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crocontrolador PIC16F877A630 | Baú da Eletrôn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26489"/>
            <a:ext cx="1901126" cy="19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spberry Pi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59" y="3329568"/>
            <a:ext cx="3096236" cy="18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SUS Tinker Board Review | KitGuru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SUS TINKER BOARD S Rockchip RK3288 - Microcontroller and Single-B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2" name="Picture 16" descr="ebra Classic Case - Tinker Board S ~ Upgrade Options » C4Lab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68" y="3012249"/>
            <a:ext cx="2274936" cy="24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duino Uno R3 com Cabo USB Compatível - Usinainf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63" y="4566234"/>
            <a:ext cx="2996720" cy="22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ts de desenvolvimento para FPGA - Embarcad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35" y="4566234"/>
            <a:ext cx="2814585" cy="220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Shields para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9"/>
          <a:stretch/>
        </p:blipFill>
        <p:spPr>
          <a:xfrm>
            <a:off x="0" y="1846263"/>
            <a:ext cx="5844209" cy="30667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6"/>
          <a:stretch/>
        </p:blipFill>
        <p:spPr>
          <a:xfrm>
            <a:off x="6125707" y="3704096"/>
            <a:ext cx="6066293" cy="31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5943"/>
            <a:ext cx="6294509" cy="39970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7600"/>
            <a:ext cx="7620000" cy="3403600"/>
          </a:xfrm>
        </p:spPr>
      </p:pic>
    </p:spTree>
    <p:extLst>
      <p:ext uri="{BB962C8B-B14F-4D97-AF65-F5344CB8AC3E}">
        <p14:creationId xmlns:p14="http://schemas.microsoft.com/office/powerpoint/2010/main" val="11757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2034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83" y="286603"/>
            <a:ext cx="6333772" cy="64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83" y="2417736"/>
            <a:ext cx="5084353" cy="42770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02"/>
            <a:ext cx="6493790" cy="657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83" y="286603"/>
            <a:ext cx="2416044" cy="21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2959" cy="61373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9" y="1"/>
            <a:ext cx="5910649" cy="35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9835"/>
            <a:ext cx="10058400" cy="804012"/>
          </a:xfrm>
        </p:spPr>
        <p:txBody>
          <a:bodyPr/>
          <a:lstStyle/>
          <a:p>
            <a:pPr algn="ctr"/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raticar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Simulador</a:t>
            </a:r>
            <a:r>
              <a:rPr lang="en-US" dirty="0" smtClean="0"/>
              <a:t> online e </a:t>
            </a:r>
            <a:r>
              <a:rPr lang="en-US" dirty="0" err="1" smtClean="0"/>
              <a:t>gratuito</a:t>
            </a:r>
            <a:r>
              <a:rPr lang="en-US" dirty="0"/>
              <a:t> </a:t>
            </a:r>
            <a:r>
              <a:rPr lang="en-US" dirty="0" err="1" smtClean="0"/>
              <a:t>Tinkercad</a:t>
            </a:r>
            <a:r>
              <a:rPr lang="en-US" dirty="0" smtClean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www.tinkercad.com</a:t>
            </a:r>
            <a:r>
              <a:rPr lang="en-US" dirty="0"/>
              <a:t>/</a:t>
            </a:r>
          </a:p>
        </p:txBody>
      </p:sp>
      <p:pic>
        <p:nvPicPr>
          <p:cNvPr id="1026" name="Picture 2" descr="https://hackids.com.br/wp-content/uploads/2020/11/blog-slider-tinkercad03-1024x616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90" y="2730385"/>
            <a:ext cx="6570560" cy="39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Desenvolva</a:t>
            </a:r>
            <a:r>
              <a:rPr lang="en-US" dirty="0" smtClean="0"/>
              <a:t> um </a:t>
            </a:r>
            <a:r>
              <a:rPr lang="en-US" dirty="0" err="1" smtClean="0"/>
              <a:t>circuito</a:t>
            </a:r>
            <a:r>
              <a:rPr lang="en-US" dirty="0" smtClean="0"/>
              <a:t> para </a:t>
            </a:r>
            <a:r>
              <a:rPr lang="en-US" dirty="0" err="1" smtClean="0"/>
              <a:t>ligar</a:t>
            </a:r>
            <a:r>
              <a:rPr lang="en-US" dirty="0" smtClean="0"/>
              <a:t> e </a:t>
            </a:r>
            <a:r>
              <a:rPr lang="en-US" dirty="0" err="1" smtClean="0"/>
              <a:t>desligar</a:t>
            </a:r>
            <a:r>
              <a:rPr lang="en-US" dirty="0" smtClean="0"/>
              <a:t> um LED no </a:t>
            </a:r>
            <a:r>
              <a:rPr lang="en-US" dirty="0" err="1" smtClean="0"/>
              <a:t>Tinkercad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Desenvolva</a:t>
            </a:r>
            <a:r>
              <a:rPr lang="en-US" dirty="0" smtClean="0"/>
              <a:t> um </a:t>
            </a:r>
            <a:r>
              <a:rPr lang="en-US" dirty="0" err="1" smtClean="0"/>
              <a:t>programa</a:t>
            </a:r>
            <a:r>
              <a:rPr lang="en-US" dirty="0" smtClean="0"/>
              <a:t> para </a:t>
            </a:r>
            <a:r>
              <a:rPr lang="en-US" dirty="0" err="1" smtClean="0"/>
              <a:t>piscar</a:t>
            </a:r>
            <a:r>
              <a:rPr lang="en-US" dirty="0" smtClean="0"/>
              <a:t> um LED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precionar</a:t>
            </a:r>
            <a:r>
              <a:rPr lang="en-US" dirty="0" smtClean="0"/>
              <a:t> um </a:t>
            </a:r>
            <a:r>
              <a:rPr lang="en-US" dirty="0" err="1" smtClean="0"/>
              <a:t>botão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629835"/>
            <a:ext cx="10058400" cy="804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Vamos Praticar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9485"/>
            <a:ext cx="10058400" cy="900452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200" dirty="0" err="1" smtClean="0"/>
              <a:t>Transdutor</a:t>
            </a:r>
            <a:r>
              <a:rPr lang="en-US" sz="3200" dirty="0" smtClean="0"/>
              <a:t> </a:t>
            </a:r>
            <a:r>
              <a:rPr lang="en-US" sz="3200" dirty="0" err="1" smtClean="0"/>
              <a:t>inteligente</a:t>
            </a:r>
            <a:endParaRPr lang="en-US" sz="3200" dirty="0"/>
          </a:p>
        </p:txBody>
      </p:sp>
      <p:pic>
        <p:nvPicPr>
          <p:cNvPr id="1028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quema de montagem do sensor batimétrico, em que, (1) microcontrol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34" y="2702477"/>
            <a:ext cx="3905573" cy="41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spberry Pi DS18B20 Temperature Sensor Tutorial - Circuit Bas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704840"/>
            <a:ext cx="5537546" cy="41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151" y="-628589"/>
            <a:ext cx="10058400" cy="1450757"/>
          </a:xfrm>
        </p:spPr>
        <p:txBody>
          <a:bodyPr/>
          <a:lstStyle/>
          <a:p>
            <a:pPr algn="ctr"/>
            <a:r>
              <a:rPr lang="pt-BR" dirty="0" err="1" smtClean="0"/>
              <a:t>Introdu</a:t>
            </a:r>
            <a:r>
              <a:rPr lang="en-US" dirty="0" err="1" smtClean="0"/>
              <a:t>ção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2707566" y="1464775"/>
            <a:ext cx="94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Objeto</a:t>
            </a:r>
            <a:endParaRPr lang="pt-BR" dirty="0"/>
          </a:p>
        </p:txBody>
      </p:sp>
      <p:pic>
        <p:nvPicPr>
          <p:cNvPr id="2050" name="Picture 2" descr="esultado de imagem para mu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20" y="1834107"/>
            <a:ext cx="1191490" cy="11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58183" y="3056870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 mundo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analógico</a:t>
            </a:r>
            <a:endParaRPr lang="pt-BR" dirty="0"/>
          </a:p>
        </p:txBody>
      </p:sp>
      <p:sp>
        <p:nvSpPr>
          <p:cNvPr id="6" name="Right Arrow 5"/>
          <p:cNvSpPr/>
          <p:nvPr/>
        </p:nvSpPr>
        <p:spPr>
          <a:xfrm>
            <a:off x="3871346" y="2373075"/>
            <a:ext cx="914401" cy="36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esultado de imagem para senso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46" y="1438406"/>
            <a:ext cx="1882219" cy="9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0800000">
            <a:off x="3871345" y="2006513"/>
            <a:ext cx="914401" cy="36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esultado de imagem para atuad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75" y="2363715"/>
            <a:ext cx="1419831" cy="9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57075" y="1063105"/>
            <a:ext cx="171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Sensores</a:t>
            </a:r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4785746" y="3307745"/>
            <a:ext cx="171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Atuadores</a:t>
            </a:r>
            <a:endParaRPr lang="pt-BR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82837" y="2354182"/>
            <a:ext cx="1221200" cy="9360"/>
          </a:xfrm>
          <a:prstGeom prst="straightConnector1">
            <a:avLst/>
          </a:prstGeom>
          <a:ln w="1079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37992" y="1542942"/>
            <a:ext cx="171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Conversores</a:t>
            </a:r>
            <a:endParaRPr lang="en-US" dirty="0" smtClean="0"/>
          </a:p>
          <a:p>
            <a:pPr algn="ctr"/>
            <a:r>
              <a:rPr lang="en-US" dirty="0" smtClean="0"/>
              <a:t>AD/DA</a:t>
            </a:r>
            <a:endParaRPr lang="pt-BR" dirty="0"/>
          </a:p>
        </p:txBody>
      </p:sp>
      <p:pic>
        <p:nvPicPr>
          <p:cNvPr id="2056" name="Picture 8" descr="esultado de imagem para microcontrolad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152" y="1557497"/>
            <a:ext cx="1612089" cy="16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840973" y="1141609"/>
            <a:ext cx="171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Dispositivo</a:t>
            </a:r>
            <a:r>
              <a:rPr lang="en-US" dirty="0" smtClean="0"/>
              <a:t> </a:t>
            </a:r>
            <a:r>
              <a:rPr lang="en-US" dirty="0" err="1" smtClean="0"/>
              <a:t>Embarcado</a:t>
            </a:r>
            <a:endParaRPr lang="pt-BR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41241" y="2354182"/>
            <a:ext cx="1399310" cy="18893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940551" y="2363541"/>
            <a:ext cx="0" cy="363594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165958" y="5999488"/>
            <a:ext cx="4774593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esultado de imagem para microcomputado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8" b="23750"/>
          <a:stretch/>
        </p:blipFill>
        <p:spPr bwMode="auto">
          <a:xfrm>
            <a:off x="4180759" y="5168214"/>
            <a:ext cx="1985198" cy="13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229661" y="3667019"/>
            <a:ext cx="171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Interface de </a:t>
            </a:r>
            <a:r>
              <a:rPr lang="en-US" dirty="0" err="1" smtClean="0"/>
              <a:t>Comunicação</a:t>
            </a:r>
            <a:endParaRPr lang="pt-BR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742923" y="4904976"/>
            <a:ext cx="753713" cy="623459"/>
          </a:xfrm>
          <a:prstGeom prst="straightConnector1">
            <a:avLst/>
          </a:prstGeom>
          <a:ln w="1079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67965" y="5054554"/>
            <a:ext cx="171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Informação</a:t>
            </a:r>
            <a:endParaRPr lang="pt-BR" dirty="0"/>
          </a:p>
        </p:txBody>
      </p:sp>
      <p:pic>
        <p:nvPicPr>
          <p:cNvPr id="2064" name="Picture 16" descr="esultado de imagem para internet nuven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3100" r="22950" b="5182"/>
          <a:stretch/>
        </p:blipFill>
        <p:spPr bwMode="auto">
          <a:xfrm>
            <a:off x="6595298" y="3567691"/>
            <a:ext cx="1974454" cy="157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923216" y="5630156"/>
            <a:ext cx="171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Servidor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8530006" y="5572702"/>
            <a:ext cx="171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Dados</a:t>
            </a:r>
            <a:endParaRPr lang="pt-BR" dirty="0"/>
          </a:p>
        </p:txBody>
      </p:sp>
      <p:cxnSp>
        <p:nvCxnSpPr>
          <p:cNvPr id="31" name="Straight Arrow Connector 30"/>
          <p:cNvCxnSpPr>
            <a:endCxn id="43" idx="1"/>
          </p:cNvCxnSpPr>
          <p:nvPr/>
        </p:nvCxnSpPr>
        <p:spPr>
          <a:xfrm flipH="1">
            <a:off x="8530006" y="5757368"/>
            <a:ext cx="45366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/>
      <p:bldP spid="12" grpId="0"/>
      <p:bldP spid="16" grpId="0"/>
      <p:bldP spid="18" grpId="0"/>
      <p:bldP spid="34" grpId="0"/>
      <p:bldP spid="39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284" y="-379824"/>
            <a:ext cx="10058400" cy="1450757"/>
          </a:xfrm>
        </p:spPr>
        <p:txBody>
          <a:bodyPr/>
          <a:lstStyle/>
          <a:p>
            <a:pPr algn="ctr"/>
            <a:r>
              <a:rPr lang="pt-BR" dirty="0" smtClean="0"/>
              <a:t>Exemplos de Aplica</a:t>
            </a:r>
            <a:r>
              <a:rPr lang="en-US" dirty="0" err="1" smtClean="0"/>
              <a:t>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283" y="1806801"/>
            <a:ext cx="10588441" cy="714890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/>
              <a:t>Design e Marketing de </a:t>
            </a:r>
            <a:r>
              <a:rPr lang="en-US" sz="2800" b="1" dirty="0" err="1"/>
              <a:t>Produto</a:t>
            </a:r>
            <a:r>
              <a:rPr lang="en-US" sz="2800" b="1" dirty="0"/>
              <a:t> –</a:t>
            </a:r>
            <a:r>
              <a:rPr lang="en-US" sz="2800" dirty="0"/>
              <a:t> </a:t>
            </a:r>
            <a:r>
              <a:rPr lang="en-US" sz="2800" dirty="0" err="1"/>
              <a:t>Sensores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reportar</a:t>
            </a:r>
            <a:r>
              <a:rPr lang="en-US" sz="2800" dirty="0"/>
              <a:t> </a:t>
            </a:r>
            <a:r>
              <a:rPr lang="en-US" sz="2800" dirty="0" err="1"/>
              <a:t>exatamente</a:t>
            </a:r>
            <a:r>
              <a:rPr lang="en-US" sz="2800" dirty="0"/>
              <a:t> </a:t>
            </a:r>
            <a:r>
              <a:rPr lang="en-US" sz="2800" dirty="0" err="1"/>
              <a:t>onde</a:t>
            </a:r>
            <a:r>
              <a:rPr lang="en-US" sz="2800" dirty="0"/>
              <a:t>, </a:t>
            </a:r>
            <a:r>
              <a:rPr lang="en-US" sz="2800" dirty="0" err="1"/>
              <a:t>quando</a:t>
            </a:r>
            <a:r>
              <a:rPr lang="en-US" sz="2800" dirty="0"/>
              <a:t> e </a:t>
            </a:r>
            <a:r>
              <a:rPr lang="en-US" sz="2800" dirty="0" err="1"/>
              <a:t>como</a:t>
            </a:r>
            <a:r>
              <a:rPr lang="en-US" sz="2800" dirty="0"/>
              <a:t> um </a:t>
            </a:r>
            <a:r>
              <a:rPr lang="en-US" sz="2800" dirty="0" err="1"/>
              <a:t>produto</a:t>
            </a:r>
            <a:r>
              <a:rPr lang="en-US" sz="2800" dirty="0"/>
              <a:t> </a:t>
            </a:r>
            <a:r>
              <a:rPr lang="en-US" sz="2800" dirty="0" err="1"/>
              <a:t>é</a:t>
            </a:r>
            <a:r>
              <a:rPr lang="en-US" sz="2800" dirty="0"/>
              <a:t> </a:t>
            </a:r>
            <a:r>
              <a:rPr lang="en-US" sz="2800" dirty="0" err="1"/>
              <a:t>usado</a:t>
            </a:r>
            <a:r>
              <a:rPr lang="en-US" sz="2800" dirty="0"/>
              <a:t> para </a:t>
            </a:r>
            <a:r>
              <a:rPr lang="en-US" sz="2800" dirty="0" err="1"/>
              <a:t>ajudar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processos</a:t>
            </a:r>
            <a:r>
              <a:rPr lang="en-US" sz="2800" dirty="0"/>
              <a:t> de design e marketing. </a:t>
            </a:r>
            <a:endParaRPr lang="en-US" sz="2800" dirty="0" smtClean="0"/>
          </a:p>
        </p:txBody>
      </p:sp>
      <p:pic>
        <p:nvPicPr>
          <p:cNvPr id="8194" name="Picture 2" descr="arketing de Produto: o que é, como funciona e 5 dicas para melhorar a  estr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28" y="3257559"/>
            <a:ext cx="7343098" cy="32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</a:t>
            </a:r>
            <a:r>
              <a:rPr lang="en-US" dirty="0" err="1"/>
              <a:t>ções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b="1" dirty="0" err="1"/>
              <a:t>Manutenção</a:t>
            </a:r>
            <a:r>
              <a:rPr lang="en-US" sz="2800" b="1" dirty="0"/>
              <a:t> de </a:t>
            </a:r>
            <a:r>
              <a:rPr lang="en-US" sz="2800" b="1" dirty="0" err="1"/>
              <a:t>Produto</a:t>
            </a:r>
            <a:r>
              <a:rPr lang="en-US" sz="2800" b="1" dirty="0"/>
              <a:t> –</a:t>
            </a:r>
            <a:r>
              <a:rPr lang="en-US" sz="2800" dirty="0"/>
              <a:t> </a:t>
            </a:r>
            <a:r>
              <a:rPr lang="en-US" sz="2800" dirty="0" err="1"/>
              <a:t>Informação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</a:t>
            </a:r>
            <a:r>
              <a:rPr lang="en-US" sz="2800" dirty="0" err="1"/>
              <a:t>desgaste</a:t>
            </a:r>
            <a:r>
              <a:rPr lang="en-US" sz="2800" dirty="0"/>
              <a:t> de </a:t>
            </a:r>
            <a:r>
              <a:rPr lang="en-US" sz="2800" dirty="0" err="1"/>
              <a:t>componentes</a:t>
            </a:r>
            <a:r>
              <a:rPr lang="en-US" sz="2800" dirty="0"/>
              <a:t> </a:t>
            </a:r>
            <a:r>
              <a:rPr lang="en-US" sz="2800" dirty="0" err="1"/>
              <a:t>pode</a:t>
            </a:r>
            <a:r>
              <a:rPr lang="en-US" sz="2800" dirty="0"/>
              <a:t> </a:t>
            </a:r>
            <a:r>
              <a:rPr lang="en-US" sz="2800" dirty="0" err="1"/>
              <a:t>ajudar</a:t>
            </a:r>
            <a:r>
              <a:rPr lang="en-US" sz="2800" dirty="0"/>
              <a:t> a </a:t>
            </a:r>
            <a:r>
              <a:rPr lang="en-US" sz="2800" dirty="0" err="1"/>
              <a:t>cortar</a:t>
            </a:r>
            <a:r>
              <a:rPr lang="en-US" sz="2800" dirty="0"/>
              <a:t> </a:t>
            </a:r>
            <a:r>
              <a:rPr lang="en-US" sz="2800" dirty="0" err="1"/>
              <a:t>custos</a:t>
            </a:r>
            <a:r>
              <a:rPr lang="en-US" sz="2800" dirty="0"/>
              <a:t> de </a:t>
            </a:r>
            <a:r>
              <a:rPr lang="en-US" sz="2800" dirty="0" err="1"/>
              <a:t>manutenção</a:t>
            </a:r>
            <a:r>
              <a:rPr lang="en-US" sz="2800" dirty="0"/>
              <a:t> e </a:t>
            </a:r>
            <a:r>
              <a:rPr lang="en-US" sz="2800" dirty="0" err="1"/>
              <a:t>operação</a:t>
            </a:r>
            <a:r>
              <a:rPr lang="en-US" sz="2800" dirty="0"/>
              <a:t>, </a:t>
            </a:r>
            <a:r>
              <a:rPr lang="en-US" sz="2800" dirty="0" err="1"/>
              <a:t>além</a:t>
            </a:r>
            <a:r>
              <a:rPr lang="en-US" sz="2800" dirty="0"/>
              <a:t> de </a:t>
            </a:r>
            <a:r>
              <a:rPr lang="en-US" sz="2800" dirty="0" err="1"/>
              <a:t>identificar</a:t>
            </a:r>
            <a:r>
              <a:rPr lang="en-US" sz="2800" dirty="0"/>
              <a:t> </a:t>
            </a:r>
            <a:r>
              <a:rPr lang="en-US" sz="2800" dirty="0" err="1"/>
              <a:t>potenciais</a:t>
            </a:r>
            <a:r>
              <a:rPr lang="en-US" sz="2800" dirty="0"/>
              <a:t> </a:t>
            </a:r>
            <a:r>
              <a:rPr lang="en-US" sz="2800" dirty="0" err="1"/>
              <a:t>falhas</a:t>
            </a:r>
            <a:r>
              <a:rPr lang="en-US" sz="2800" dirty="0"/>
              <a:t> de </a:t>
            </a:r>
            <a:r>
              <a:rPr lang="en-US" sz="2800" dirty="0" err="1"/>
              <a:t>equipamento</a:t>
            </a:r>
            <a:r>
              <a:rPr lang="en-US" sz="2800" dirty="0"/>
              <a:t> antes que </a:t>
            </a:r>
            <a:r>
              <a:rPr lang="en-US" sz="2800" dirty="0" err="1"/>
              <a:t>quebrem</a:t>
            </a:r>
            <a:r>
              <a:rPr lang="en-US" sz="2800" dirty="0"/>
              <a:t> </a:t>
            </a:r>
            <a:r>
              <a:rPr lang="en-US" sz="2800" dirty="0" err="1"/>
              <a:t>completamente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pic>
        <p:nvPicPr>
          <p:cNvPr id="9218" name="Picture 2" descr="oa gestão de manuten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97" y="3567820"/>
            <a:ext cx="4675320" cy="31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nutenção para Produtos da Datalogic - Autico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524535"/>
            <a:ext cx="4160326" cy="302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enacomp.com.br/images/borders/left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20692" cy="28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9784</TotalTime>
  <Words>1036</Words>
  <Application>Microsoft Macintosh PowerPoint</Application>
  <PresentationFormat>Widescreen</PresentationFormat>
  <Paragraphs>211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-apple-system</vt:lpstr>
      <vt:lpstr>Calibri</vt:lpstr>
      <vt:lpstr>Calibri Light</vt:lpstr>
      <vt:lpstr>Courier New</vt:lpstr>
      <vt:lpstr>Inter</vt:lpstr>
      <vt:lpstr>Wingdings</vt:lpstr>
      <vt:lpstr>Arial</vt:lpstr>
      <vt:lpstr>Retrospect</vt:lpstr>
      <vt:lpstr>IOT e o Protocolo MQTT </vt:lpstr>
      <vt:lpstr>Introdução</vt:lpstr>
      <vt:lpstr>Introdução</vt:lpstr>
      <vt:lpstr>Introdução</vt:lpstr>
      <vt:lpstr>Introdução</vt:lpstr>
      <vt:lpstr>Introdução</vt:lpstr>
      <vt:lpstr>Introdução</vt:lpstr>
      <vt:lpstr>Exemplos de Aplicações</vt:lpstr>
      <vt:lpstr>Exemplos de Aplicações</vt:lpstr>
      <vt:lpstr>Introdução</vt:lpstr>
      <vt:lpstr>Introdução</vt:lpstr>
      <vt:lpstr>Exemplos de Aplicações</vt:lpstr>
      <vt:lpstr>Exemplos de Aplicações</vt:lpstr>
      <vt:lpstr>Exemplos de Aplicações</vt:lpstr>
      <vt:lpstr>Exemplos de Aplicações</vt:lpstr>
      <vt:lpstr>Exemplos de Aplicações</vt:lpstr>
      <vt:lpstr>Smart City</vt:lpstr>
      <vt:lpstr>Internet das Coisas</vt:lpstr>
      <vt:lpstr>PowerPoint Presentation</vt:lpstr>
      <vt:lpstr>Exemplos</vt:lpstr>
      <vt:lpstr>Exemplos</vt:lpstr>
      <vt:lpstr>Exemplos de Protocolo de IoT</vt:lpstr>
      <vt:lpstr>Protocolos IoT  - Camada Enlace </vt:lpstr>
      <vt:lpstr>Protocolos IoT  - Camada Enlace </vt:lpstr>
      <vt:lpstr>Protocolos IoT  - Camada Enlace </vt:lpstr>
      <vt:lpstr>Protocolos IoT  - Camada Enlace </vt:lpstr>
      <vt:lpstr>Protocolos IoT  - Camada Enlace </vt:lpstr>
      <vt:lpstr>Protocolos IoT - Camada de Transporte</vt:lpstr>
      <vt:lpstr>Protocolos IoT - Camada de Aplicação</vt:lpstr>
      <vt:lpstr>Protocolo MQTT</vt:lpstr>
      <vt:lpstr>Protocolo MQTT</vt:lpstr>
      <vt:lpstr>Protocolo MQTT</vt:lpstr>
      <vt:lpstr>Como funciona</vt:lpstr>
      <vt:lpstr>Internet das Coisas - MQTT</vt:lpstr>
      <vt:lpstr>PowerPoint Presentation</vt:lpstr>
      <vt:lpstr>Como usar o protocolo MQTT</vt:lpstr>
      <vt:lpstr>Vantagens</vt:lpstr>
      <vt:lpstr>Aplicações com Arduino</vt:lpstr>
      <vt:lpstr>ESP8266</vt:lpstr>
      <vt:lpstr>Componentes Eletrônicos</vt:lpstr>
      <vt:lpstr>Componentes Eletrônicos</vt:lpstr>
      <vt:lpstr>Componentes Eletrônicos</vt:lpstr>
      <vt:lpstr>Componentes Eletrônicos</vt:lpstr>
      <vt:lpstr>Componentes Eletrônicos</vt:lpstr>
      <vt:lpstr>Componentes Eletrônicos</vt:lpstr>
      <vt:lpstr>Componentes Eletrônicos</vt:lpstr>
      <vt:lpstr>Digital – Analógico</vt:lpstr>
      <vt:lpstr>Componentes Eletrônicos</vt:lpstr>
      <vt:lpstr>Arduinos</vt:lpstr>
      <vt:lpstr>Shields para Arduino</vt:lpstr>
      <vt:lpstr>PowerPoint Presentation</vt:lpstr>
      <vt:lpstr>PowerPoint Presentation</vt:lpstr>
      <vt:lpstr>PowerPoint Presentation</vt:lpstr>
      <vt:lpstr>PowerPoint Presentation</vt:lpstr>
      <vt:lpstr>Vamos Praticar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Transdutores: Uma Introdução Para A Industria 4.0</dc:title>
  <dc:creator>Microsoft Office User</dc:creator>
  <cp:lastModifiedBy>Microsoft Office User</cp:lastModifiedBy>
  <cp:revision>82</cp:revision>
  <dcterms:created xsi:type="dcterms:W3CDTF">2020-11-19T12:34:03Z</dcterms:created>
  <dcterms:modified xsi:type="dcterms:W3CDTF">2021-11-24T15:28:11Z</dcterms:modified>
</cp:coreProperties>
</file>